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Lst>
  <p:sldSz cy="10287000" cx="18288000"/>
  <p:notesSz cx="6858000" cy="9144000"/>
  <p:embeddedFontLst>
    <p:embeddedFont>
      <p:font typeface="Helvetica Neue"/>
      <p:regular r:id="rId48"/>
      <p:bold r:id="rId49"/>
      <p:italic r:id="rId50"/>
      <p:boldItalic r:id="rId51"/>
    </p:embeddedFont>
    <p:embeddedFont>
      <p:font typeface="Bricolage Grotesque"/>
      <p:regular r:id="rId52"/>
      <p:bold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54" roundtripDataSignature="AMtx7mhj1wBJabaQXj52up6PnjhM7VG4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HelveticaNeue-regular.fntdata"/><Relationship Id="rId47" Type="http://schemas.openxmlformats.org/officeDocument/2006/relationships/slide" Target="slides/slide42.xml"/><Relationship Id="rId49" Type="http://schemas.openxmlformats.org/officeDocument/2006/relationships/font" Target="fonts/HelveticaNeue-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HelveticaNeue-boldItalic.fntdata"/><Relationship Id="rId50" Type="http://schemas.openxmlformats.org/officeDocument/2006/relationships/font" Target="fonts/HelveticaNeue-italic.fntdata"/><Relationship Id="rId53" Type="http://schemas.openxmlformats.org/officeDocument/2006/relationships/font" Target="fonts/BricolageGrotesque-bold.fntdata"/><Relationship Id="rId52" Type="http://schemas.openxmlformats.org/officeDocument/2006/relationships/font" Target="fonts/BricolageGrotesque-regular.fntdata"/><Relationship Id="rId11" Type="http://schemas.openxmlformats.org/officeDocument/2006/relationships/slide" Target="slides/slide6.xml"/><Relationship Id="rId10" Type="http://schemas.openxmlformats.org/officeDocument/2006/relationships/slide" Target="slides/slide5.xml"/><Relationship Id="rId54"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tecting-ai.com/" TargetMode="External"/><Relationship Id="rId3" Type="http://schemas.openxmlformats.org/officeDocument/2006/relationships/hyperlink" Target="https://www.originality.ai/" TargetMode="External"/><Relationship Id="rId4" Type="http://schemas.openxmlformats.org/officeDocument/2006/relationships/hyperlink" Target="https://thehive.ai/deepfake-detection"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hyperlink" Target="https://www.sensity.ai/"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ispersondoesnotexist.com/" TargetMode="External"/><Relationship Id="rId3" Type="http://schemas.openxmlformats.org/officeDocument/2006/relationships/hyperlink" Target="https://www.getbadnews.com/" TargetMode="External"/><Relationship Id="rId4" Type="http://schemas.openxmlformats.org/officeDocument/2006/relationships/hyperlink" Target="https://chat.openai.com/" TargetMode="External"/><Relationship Id="rId11" Type="http://schemas.openxmlformats.org/officeDocument/2006/relationships/hyperlink" Target="https://teachablemachine.withgoogle.com/" TargetMode="External"/><Relationship Id="rId10" Type="http://schemas.openxmlformats.org/officeDocument/2006/relationships/hyperlink" Target="https://teachablemachine.withgoogle.com/" TargetMode="External"/><Relationship Id="rId12" Type="http://schemas.openxmlformats.org/officeDocument/2006/relationships/hyperlink" Target="https://docs.google.com/document/d/1qejQzczQznqpmeFMUwCeCiqdBKJ-ubIQ/edit" TargetMode="External"/><Relationship Id="rId9" Type="http://schemas.openxmlformats.org/officeDocument/2006/relationships/hyperlink" Target="https://docs.google.com/document/d/1Iz6nqCa99y6obWwtoXzoLhjl835DPEVF/edit" TargetMode="External"/><Relationship Id="rId5" Type="http://schemas.openxmlformats.org/officeDocument/2006/relationships/hyperlink" Target="https://www.bing.com/chat" TargetMode="External"/><Relationship Id="rId6" Type="http://schemas.openxmlformats.org/officeDocument/2006/relationships/hyperlink" Target="https://www.deepware.ai/" TargetMode="External"/><Relationship Id="rId7" Type="http://schemas.openxmlformats.org/officeDocument/2006/relationships/hyperlink" Target="https://docs.google.com/document/d/1gkn7fgF2TmtZbeUjy5qSSYx2RQcmbdmr/edit" TargetMode="External"/><Relationship Id="rId8" Type="http://schemas.openxmlformats.org/officeDocument/2006/relationships/hyperlink" Target="https://docs.google.com/document/d/1Iz6nqCa99y6obWwtoXzoLhjl835DPEVF/edit"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achinelearningforkids.co.uk/" TargetMode="External"/><Relationship Id="rId3" Type="http://schemas.openxmlformats.org/officeDocument/2006/relationships/hyperlink" Target="https://www.youtube.com/watch?v=-lCezpMs3tk"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achablemachine.withgoogle.com/" TargetMode="External"/><Relationship Id="rId3" Type="http://schemas.openxmlformats.org/officeDocument/2006/relationships/hyperlink" Target="https://teachablemachine.withgoogle.com/" TargetMode="External"/><Relationship Id="rId4" Type="http://schemas.openxmlformats.org/officeDocument/2006/relationships/hyperlink" Target="https://docs.google.com/document/d/1qejQzczQznqpmeFMUwCeCiqdBKJ-ubIQ/edit"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at.openai.com/" TargetMode="External"/><Relationship Id="rId3" Type="http://schemas.openxmlformats.org/officeDocument/2006/relationships/hyperlink" Target="https://proceedings.mlr.press/v81/buolamwini18a/buolamwini18a.pdf" TargetMode="External"/><Relationship Id="rId4" Type="http://schemas.openxmlformats.org/officeDocument/2006/relationships/hyperlink" Target="https://sensity.ai/deepfake-detection/" TargetMode="External"/><Relationship Id="rId5" Type="http://schemas.openxmlformats.org/officeDocument/2006/relationships/hyperlink" Target="https://sensity.ai/deepfake-detection/" TargetMode="External"/><Relationship Id="rId6" Type="http://schemas.openxmlformats.org/officeDocument/2006/relationships/hyperlink" Target="https://www.cyberdefensemagazine.com/the-illusion-of-truth-the-risks-and-responses-to-deepfake-technology/" TargetMode="External"/><Relationship Id="rId7" Type="http://schemas.openxmlformats.org/officeDocument/2006/relationships/hyperlink" Target="https://researchmgt.monash.edu/ws/portalfiles/portal/668653278/640947365-oa.pdf" TargetMode="External"/><Relationship Id="rId8" Type="http://schemas.openxmlformats.org/officeDocument/2006/relationships/hyperlink" Target="https://www.researchgate.net/publication/378180889_Assessment_framework_for_deepfake_detection_in_real-world_situations"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euObziuVwsftNG5V-B16NlEHVOK8GG6V/edit" TargetMode="External"/><Relationship Id="rId3" Type="http://schemas.openxmlformats.org/officeDocument/2006/relationships/hyperlink" Target="https://docs.google.com/document/d/12p54-TrW8NDMaNKIQS3T0Iah68b_4oUb/edit" TargetMode="External"/><Relationship Id="rId4" Type="http://schemas.openxmlformats.org/officeDocument/2006/relationships/hyperlink" Target="https://howsecureismypassword.net/" TargetMode="External"/><Relationship Id="rId5" Type="http://schemas.openxmlformats.org/officeDocument/2006/relationships/hyperlink" Target="https://nordpass.com/secure-password/" TargetMode="External"/><Relationship Id="rId6" Type="http://schemas.openxmlformats.org/officeDocument/2006/relationships/hyperlink" Target="https://haveibeenpwned.com/" TargetMode="External"/><Relationship Id="rId7" Type="http://schemas.openxmlformats.org/officeDocument/2006/relationships/hyperlink" Target="https://www.commonsense.org/education" TargetMode="External"/><Relationship Id="rId8" Type="http://schemas.openxmlformats.org/officeDocument/2006/relationships/hyperlink" Target="https://passwords.google.com/"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izizz.com/" TargetMode="External"/><Relationship Id="rId3" Type="http://schemas.openxmlformats.org/officeDocument/2006/relationships/hyperlink" Target="https://kahoot.com/" TargetMode="External"/><Relationship Id="rId4" Type="http://schemas.openxmlformats.org/officeDocument/2006/relationships/hyperlink" Target="https://www.typeform.com/"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XplHNHM6g-6TOzRCc6aSADpLZOrlksz-/edit" TargetMode="External"/><Relationship Id="rId3" Type="http://schemas.openxmlformats.org/officeDocument/2006/relationships/hyperlink" Target="https://docs.google.com/document/d/1wfeNiSJzjgo46-ttC3f5NJQyR2sTAsqb/edit"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8LujrOxJSWz3Gv0BsaLAxdrmKwRdQJaN/edit" TargetMode="External"/><Relationship Id="rId3" Type="http://schemas.openxmlformats.org/officeDocument/2006/relationships/hyperlink" Target="https://phishingquiz.withgoogle.com/" TargetMode="External"/><Relationship Id="rId4" Type="http://schemas.openxmlformats.org/officeDocument/2006/relationships/hyperlink" Target="https://whois.domaintools.com/"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3PwoAwFGwSadIVNMrVpg6bMtblYtxDMR/edit"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8cMz4bqRWXu8MXz65URW3xHUWKBTHHjQ/edit" TargetMode="External"/><Relationship Id="rId3" Type="http://schemas.openxmlformats.org/officeDocument/2006/relationships/hyperlink" Target="https://botometer.osome.iu.edu/" TargetMode="External"/><Relationship Id="rId4" Type="http://schemas.openxmlformats.org/officeDocument/2006/relationships/hyperlink" Target="https://botsentinel.com/"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BJdAo36VFp8RSkngSKALiVBfJYW-4BF3/edit"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4aWR6nLqh3y7WlkzM8zQUS79Rp0w1mG/edit" TargetMode="External"/><Relationship Id="rId3" Type="http://schemas.openxmlformats.org/officeDocument/2006/relationships/hyperlink" Target="https://docs.google.com/document/d/1x6_Zp2qQ_pFPPR8JYY-ZV3KkL_09Bpge/edit" TargetMode="External"/><Relationship Id="rId4" Type="http://schemas.openxmlformats.org/officeDocument/2006/relationships/hyperlink" Target="https://docs.google.com/document/d/1BVGjawkE5eS2Wl7jHdWM5LxLxVTA7d4U/edit"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9cLraya4zbdjqsyTJd6RidOXddUJrFKl/edit" TargetMode="External"/><Relationship Id="rId3" Type="http://schemas.openxmlformats.org/officeDocument/2006/relationships/hyperlink" Target="https://docs.google.com/document/d/1I8-i6UAS_dwZpuwSi9_hcPgsZeXYuD4Y/edit" TargetMode="External"/><Relationship Id="rId4" Type="http://schemas.openxmlformats.org/officeDocument/2006/relationships/hyperlink" Target="https://docs.google.com/document/d/1I8-i6UAS_dwZpuwSi9_hcPgsZeXYuD4Y/edit" TargetMode="External"/><Relationship Id="rId5" Type="http://schemas.openxmlformats.org/officeDocument/2006/relationships/hyperlink" Target="https://newslit.org/" TargetMode="External"/><Relationship Id="rId6" Type="http://schemas.openxmlformats.org/officeDocument/2006/relationships/hyperlink" Target="https://newslit.org/"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GcKQFLrH6UIFYHcG6p7YzqX8FrtHrms/edit" TargetMode="External"/><Relationship Id="rId3" Type="http://schemas.openxmlformats.org/officeDocument/2006/relationships/hyperlink" Target="https://www.youtube.com/watch?v=UKyFL389qe8" TargetMode="External"/><Relationship Id="rId4" Type="http://schemas.openxmlformats.org/officeDocument/2006/relationships/hyperlink" Target="https://www.youtube.com/watch?v=UKyFL389qe8"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shadow.org/" TargetMode="External"/><Relationship Id="rId3" Type="http://schemas.openxmlformats.org/officeDocument/2006/relationships/hyperlink" Target="https://myactivity.google.com/" TargetMode="External"/><Relationship Id="rId4" Type="http://schemas.openxmlformats.org/officeDocument/2006/relationships/hyperlink" Target="https://docs.google.com/document/d/1Mqg7Kjnnjnt0m7_6mtfIu9qzkgmiQYMw/edit" TargetMode="External"/><Relationship Id="rId5" Type="http://schemas.openxmlformats.org/officeDocument/2006/relationships/hyperlink" Target="https://docs.google.com/document/d/1d4uL9aEPAYFVKVMzNh-IZ9UxFVa5MEqM/edit" TargetMode="External"/><Relationship Id="rId6" Type="http://schemas.openxmlformats.org/officeDocument/2006/relationships/hyperlink" Target="https://www.digitalfootprintcheck.com/"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Technology and AI don’t just help stop fake information—they also make it easier for disinformation (false or misleading information) to spread quickly and widely. Here’s how:</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Speed and Scale of Dissemination: </a:t>
            </a:r>
            <a:r>
              <a:rPr b="0" i="0" lang="en-US" sz="1100" u="none" cap="none" strike="noStrike">
                <a:solidFill>
                  <a:srgbClr val="000000"/>
                </a:solidFill>
                <a:latin typeface="Arial"/>
                <a:ea typeface="Arial"/>
                <a:cs typeface="Arial"/>
                <a:sym typeface="Arial"/>
              </a:rPr>
              <a:t>Fake news can now spread fast and far online—especially on social media—much faster than in traditional newspapers or TV. It can go viral in minutes with no one checking if it’s true.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Algorithmic Amplification: </a:t>
            </a:r>
            <a:r>
              <a:rPr b="0" i="0" lang="en-US" sz="1100" u="none" cap="none" strike="noStrike">
                <a:solidFill>
                  <a:srgbClr val="000000"/>
                </a:solidFill>
                <a:latin typeface="Arial"/>
                <a:ea typeface="Arial"/>
                <a:cs typeface="Arial"/>
                <a:sym typeface="Arial"/>
              </a:rPr>
              <a:t>Social media sites use algorithms to decide what you see. These algorithms often boost emotional or shocking content, even if it’s false. This can create “echo chambers”—spaces where people mostly see opinions they already agree with, making it harder to spot disinformation.</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Hyper-Realism and Synthetic Media (Deepfakes):</a:t>
            </a:r>
            <a:r>
              <a:rPr b="0" i="0" lang="en-US" sz="1100" u="none" cap="none" strike="noStrike">
                <a:solidFill>
                  <a:srgbClr val="000000"/>
                </a:solidFill>
                <a:latin typeface="Arial"/>
                <a:ea typeface="Arial"/>
                <a:cs typeface="Arial"/>
                <a:sym typeface="Arial"/>
              </a:rPr>
              <a:t> AI can now create real-looking fake videos, images, or audio—these are called deepfakes. For example, someone could make a fake video of a person saying something they never said. This makes it hard to tell what’s real and what’s not. Some people even use the idea of deepfakes to claim real videos are fake—this is called the “liar’s dividend.”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Personalisation and Hyper-Targeting:</a:t>
            </a:r>
            <a:r>
              <a:rPr b="0" i="0" lang="en-US" sz="1100" u="none" cap="none" strike="noStrike">
                <a:solidFill>
                  <a:srgbClr val="000000"/>
                </a:solidFill>
                <a:latin typeface="Arial"/>
                <a:ea typeface="Arial"/>
                <a:cs typeface="Arial"/>
                <a:sym typeface="Arial"/>
              </a:rPr>
              <a:t> With all the data people share online, AI can target people with specific messages that match their beliefs or fears. This hyper-targeting makes disinformation feel more convincing and harder to ignore.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Anonymity and Low Cost: </a:t>
            </a:r>
            <a:r>
              <a:rPr b="0" i="0" lang="en-US" sz="1100" u="none" cap="none" strike="noStrike">
                <a:solidFill>
                  <a:srgbClr val="000000"/>
                </a:solidFill>
                <a:latin typeface="Arial"/>
                <a:ea typeface="Arial"/>
                <a:cs typeface="Arial"/>
                <a:sym typeface="Arial"/>
              </a:rPr>
              <a:t>It’s cheap and easy to spread lies anonymously online. Bad actors don’t need much money or effort to start a disinformation campaign, and they can hide their identity easily.</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Troll Farms and Computational Propaganda: </a:t>
            </a:r>
            <a:r>
              <a:rPr b="0" i="0" lang="en-US" sz="1100" u="none" cap="none" strike="noStrike">
                <a:solidFill>
                  <a:srgbClr val="000000"/>
                </a:solidFill>
                <a:latin typeface="Arial"/>
                <a:ea typeface="Arial"/>
                <a:cs typeface="Arial"/>
                <a:sym typeface="Arial"/>
              </a:rPr>
              <a:t>Some groups—called troll farms—use fake accounts (sock puppets) and automated bots to post the same messages again and again. This can manipulate public opinion and pretend there’s a big crowd supporting an idea. When these fake campaigns pretend to be real grassroots movements, it’s called astroturfing.</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Exploiting Online Advertising Technologies:</a:t>
            </a:r>
            <a:r>
              <a:rPr b="0" i="0" lang="en-US" sz="1100" u="none" cap="none" strike="noStrike">
                <a:solidFill>
                  <a:srgbClr val="000000"/>
                </a:solidFill>
                <a:latin typeface="Arial"/>
                <a:ea typeface="Arial"/>
                <a:cs typeface="Arial"/>
                <a:sym typeface="Arial"/>
              </a:rPr>
              <a:t> Fake news websites can make money through ads. So there’s a financial reason for people to create and share disinformation—the more people click, the more money they make.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Given the escalating threat, digital technologies and AI are also being developed and deployed to </a:t>
            </a:r>
            <a:r>
              <a:rPr b="1" i="0" lang="en-US" sz="1100" u="none" cap="none" strike="noStrike">
                <a:solidFill>
                  <a:srgbClr val="000000"/>
                </a:solidFill>
                <a:latin typeface="Arial"/>
                <a:ea typeface="Arial"/>
                <a:cs typeface="Arial"/>
                <a:sym typeface="Arial"/>
              </a:rPr>
              <a:t>detect and prevent the spread of disinformation</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are being used to help spot and stop fake news and false information online: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Smart Programs Read Content:</a:t>
            </a:r>
            <a:r>
              <a:rPr b="0" i="0" lang="en-US" sz="1100" u="none" cap="none" strike="noStrike">
                <a:solidFill>
                  <a:srgbClr val="000000"/>
                </a:solidFill>
                <a:latin typeface="Arial"/>
                <a:ea typeface="Arial"/>
                <a:cs typeface="Arial"/>
                <a:sym typeface="Arial"/>
              </a:rPr>
              <a:t> Computers can now read and understand language. They look for clues in stories that might mean the information is false.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Learning from Examples:</a:t>
            </a:r>
            <a:r>
              <a:rPr b="0" i="0" lang="en-US" sz="1100" u="none" cap="none" strike="noStrike">
                <a:solidFill>
                  <a:srgbClr val="000000"/>
                </a:solidFill>
                <a:latin typeface="Arial"/>
                <a:ea typeface="Arial"/>
                <a:cs typeface="Arial"/>
                <a:sym typeface="Arial"/>
              </a:rPr>
              <a:t> These tools get better by looking at lots of examples of real and fake news. Over time, they learn how to tell the difference.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Instant Warnings:</a:t>
            </a:r>
            <a:r>
              <a:rPr b="0" i="0" lang="en-US" sz="1100" u="none" cap="none" strike="noStrike">
                <a:solidFill>
                  <a:srgbClr val="000000"/>
                </a:solidFill>
                <a:latin typeface="Arial"/>
                <a:ea typeface="Arial"/>
                <a:cs typeface="Arial"/>
                <a:sym typeface="Arial"/>
              </a:rPr>
              <a:t> Some tools work in real time, giving alerts or showing warning labels when something seems suspicious.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Checking Where Content Came From:</a:t>
            </a:r>
            <a:r>
              <a:rPr b="0" i="0" lang="en-US" sz="1100" u="none" cap="none" strike="noStrike">
                <a:solidFill>
                  <a:srgbClr val="000000"/>
                </a:solidFill>
                <a:latin typeface="Arial"/>
                <a:ea typeface="Arial"/>
                <a:cs typeface="Arial"/>
                <a:sym typeface="Arial"/>
              </a:rPr>
              <a:t> Tools can now check the original source of a photo, video, or article. This helps make sure it hasn’t been changed or faked.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Looking at Details:</a:t>
            </a:r>
            <a:r>
              <a:rPr b="0" i="0" lang="en-US" sz="1100" u="none" cap="none" strike="noStrike">
                <a:solidFill>
                  <a:srgbClr val="000000"/>
                </a:solidFill>
                <a:latin typeface="Arial"/>
                <a:ea typeface="Arial"/>
                <a:cs typeface="Arial"/>
                <a:sym typeface="Arial"/>
              </a:rPr>
              <a:t> AI can examine tiny errors in images or videos, or even check behind-the-scenes information (like when or where it was made) to see if something’s off.</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Helping Platforms Respond:</a:t>
            </a:r>
            <a:r>
              <a:rPr b="0" i="0" lang="en-US" sz="1100" u="none" cap="none" strike="noStrike">
                <a:solidFill>
                  <a:srgbClr val="000000"/>
                </a:solidFill>
                <a:latin typeface="Arial"/>
                <a:ea typeface="Arial"/>
                <a:cs typeface="Arial"/>
                <a:sym typeface="Arial"/>
              </a:rPr>
              <a:t> Social media sites use these tools to hide false content, remove ads from fake stories, or show fact-check labels.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Tools for Users:</a:t>
            </a:r>
            <a:r>
              <a:rPr b="0" i="0" lang="en-US" sz="1100" u="none" cap="none" strike="noStrike">
                <a:solidFill>
                  <a:srgbClr val="000000"/>
                </a:solidFill>
                <a:latin typeface="Arial"/>
                <a:ea typeface="Arial"/>
                <a:cs typeface="Arial"/>
                <a:sym typeface="Arial"/>
              </a:rPr>
              <a:t> There are simple tools for teachers, students, and parents to help check if something is real—right in your web browser!</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Spotting Bots:</a:t>
            </a:r>
            <a:r>
              <a:rPr b="0" i="0" lang="en-US" sz="1100" u="none" cap="none" strike="noStrike">
                <a:solidFill>
                  <a:srgbClr val="000000"/>
                </a:solidFill>
                <a:latin typeface="Arial"/>
                <a:ea typeface="Arial"/>
                <a:cs typeface="Arial"/>
                <a:sym typeface="Arial"/>
              </a:rPr>
              <a:t> AI can find fake accounts that try to spread lies by copying and repeating messages.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short, while technology can be used to spread fake stuff, it’s also being used to fight back and keep people informed—especially when combined with good teaching and media skills.</a:t>
            </a:r>
            <a:endParaRPr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Detecting-AI.com</a:t>
            </a:r>
            <a:r>
              <a:rPr b="0" i="0" lang="en-US" sz="1100" u="none" cap="none" strike="noStrike">
                <a:solidFill>
                  <a:srgbClr val="000000"/>
                </a:solidFill>
                <a:latin typeface="Arial"/>
                <a:ea typeface="Arial"/>
                <a:cs typeface="Arial"/>
                <a:sym typeface="Arial"/>
              </a:rPr>
              <a:t>: A free online tool that uses multiple algorithms to detect whether a piece of writing was generated by AI (e.g., ChatGPT or other models). Version 2 offers improved accuracy, but is still not perfect!</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Originality.AI</a:t>
            </a:r>
            <a:r>
              <a:rPr b="0" i="0" lang="en-US" sz="1100" u="none" cap="none" strike="noStrike">
                <a:solidFill>
                  <a:srgbClr val="000000"/>
                </a:solidFill>
                <a:latin typeface="Arial"/>
                <a:ea typeface="Arial"/>
                <a:cs typeface="Arial"/>
                <a:sym typeface="Arial"/>
              </a:rPr>
              <a:t>: A professional-grade AI detector used by educators and content creators. It checks for both </a:t>
            </a:r>
            <a:r>
              <a:rPr b="1" i="0" lang="en-US" sz="1100" u="none" cap="none" strike="noStrike">
                <a:solidFill>
                  <a:srgbClr val="000000"/>
                </a:solidFill>
                <a:latin typeface="Arial"/>
                <a:ea typeface="Arial"/>
                <a:cs typeface="Arial"/>
                <a:sym typeface="Arial"/>
              </a:rPr>
              <a:t>AI-generated content</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plagiarism</a:t>
            </a:r>
            <a:r>
              <a:rPr b="0" i="0" lang="en-US" sz="1100" u="none" cap="none" strike="noStrike">
                <a:solidFill>
                  <a:srgbClr val="000000"/>
                </a:solidFill>
                <a:latin typeface="Arial"/>
                <a:ea typeface="Arial"/>
                <a:cs typeface="Arial"/>
                <a:sym typeface="Arial"/>
              </a:rPr>
              <a:t>. Paid plans available, often used in academic or publishing.</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Hive AI – Deepfake Detection</a:t>
            </a:r>
            <a:r>
              <a:rPr b="0" i="0" lang="en-US" sz="1100" u="none" cap="none" strike="noStrike">
                <a:solidFill>
                  <a:srgbClr val="000000"/>
                </a:solidFill>
                <a:latin typeface="Arial"/>
                <a:ea typeface="Arial"/>
                <a:cs typeface="Arial"/>
                <a:sym typeface="Arial"/>
              </a:rPr>
              <a:t>: A powerful tool used by media and content platforms to identify </a:t>
            </a:r>
            <a:r>
              <a:rPr b="1" i="0" lang="en-US" sz="1100" u="none" cap="none" strike="noStrike">
                <a:solidFill>
                  <a:srgbClr val="000000"/>
                </a:solidFill>
                <a:latin typeface="Arial"/>
                <a:ea typeface="Arial"/>
                <a:cs typeface="Arial"/>
                <a:sym typeface="Arial"/>
              </a:rPr>
              <a:t>deepfake videos and manipulated media</a:t>
            </a:r>
            <a:r>
              <a:rPr b="0" i="0" lang="en-US" sz="1100" u="none" cap="none" strike="noStrike">
                <a:solidFill>
                  <a:srgbClr val="000000"/>
                </a:solidFill>
                <a:latin typeface="Arial"/>
                <a:ea typeface="Arial"/>
                <a:cs typeface="Arial"/>
                <a:sym typeface="Arial"/>
              </a:rPr>
              <a:t>. Hive AI uses computer vision to flag suspicious content in real time.</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Sensity AI</a:t>
            </a:r>
            <a:r>
              <a:rPr b="0" i="0" lang="en-US" sz="1100" u="none" cap="none" strike="noStrike">
                <a:solidFill>
                  <a:srgbClr val="000000"/>
                </a:solidFill>
                <a:latin typeface="Arial"/>
                <a:ea typeface="Arial"/>
                <a:cs typeface="Arial"/>
                <a:sym typeface="Arial"/>
              </a:rPr>
              <a:t>: Specializes in detecting </a:t>
            </a:r>
            <a:r>
              <a:rPr b="1" i="0" lang="en-US" sz="1100" u="none" cap="none" strike="noStrike">
                <a:solidFill>
                  <a:srgbClr val="000000"/>
                </a:solidFill>
                <a:latin typeface="Arial"/>
                <a:ea typeface="Arial"/>
                <a:cs typeface="Arial"/>
                <a:sym typeface="Arial"/>
              </a:rPr>
              <a:t>synthetic media</a:t>
            </a:r>
            <a:r>
              <a:rPr b="0" i="0" lang="en-US" sz="1100" u="none" cap="none" strike="noStrike">
                <a:solidFill>
                  <a:srgbClr val="000000"/>
                </a:solidFill>
                <a:latin typeface="Arial"/>
                <a:ea typeface="Arial"/>
                <a:cs typeface="Arial"/>
                <a:sym typeface="Arial"/>
              </a:rPr>
              <a:t> (deepfakes) across video, image, and audio formats. Used by governments, journalists, and companies to monitor and prevent media manipulation.</a:t>
            </a:r>
            <a:endParaRPr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Disinformation</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False information deliberately created and spread to deceive or mislead people.</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Fake news articles designed to manipulate public opinion.</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Intentional deception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defining feature: </a:t>
            </a:r>
            <a:r>
              <a:rPr b="1" i="0" lang="en-US" sz="1100" u="none" cap="none" strike="noStrike">
                <a:solidFill>
                  <a:srgbClr val="000000"/>
                </a:solidFill>
                <a:latin typeface="Arial"/>
                <a:ea typeface="Arial"/>
                <a:cs typeface="Arial"/>
                <a:sym typeface="Arial"/>
              </a:rPr>
              <a:t>It is spread on purpose to mislead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Unlike misinformation (which can be unintentional), disinformation involves a deliberate strategy.</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Manipulated content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use </a:t>
            </a:r>
            <a:r>
              <a:rPr b="1" i="0" lang="en-US" sz="1100" u="none" cap="none" strike="noStrike">
                <a:solidFill>
                  <a:srgbClr val="000000"/>
                </a:solidFill>
                <a:latin typeface="Arial"/>
                <a:ea typeface="Arial"/>
                <a:cs typeface="Arial"/>
                <a:sym typeface="Arial"/>
              </a:rPr>
              <a:t>doctored images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fake videos (deepfakes)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misleading headlines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real facts are taken out of context to support a false narrative.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Emotional manipulation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appeals to </a:t>
            </a:r>
            <a:r>
              <a:rPr b="1" i="0" lang="en-US" sz="1100" u="none" cap="none" strike="noStrike">
                <a:solidFill>
                  <a:srgbClr val="000000"/>
                </a:solidFill>
                <a:latin typeface="Arial"/>
                <a:ea typeface="Arial"/>
                <a:cs typeface="Arial"/>
                <a:sym typeface="Arial"/>
              </a:rPr>
              <a:t>fear</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anger</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sympathy</a:t>
            </a:r>
            <a:r>
              <a:rPr b="0" i="0" lang="en-US" sz="1100" u="none" cap="none" strike="noStrike">
                <a:solidFill>
                  <a:srgbClr val="000000"/>
                </a:solidFill>
                <a:latin typeface="Arial"/>
                <a:ea typeface="Arial"/>
                <a:cs typeface="Arial"/>
                <a:sym typeface="Arial"/>
              </a:rPr>
              <a:t> to grab attention and go viral.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Designed to provoke strong reactions that override critical thinking.</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Fabricated or hidden sources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may come from </a:t>
            </a:r>
            <a:r>
              <a:rPr b="1" i="0" lang="en-US" sz="1100" u="none" cap="none" strike="noStrike">
                <a:solidFill>
                  <a:srgbClr val="000000"/>
                </a:solidFill>
                <a:latin typeface="Arial"/>
                <a:ea typeface="Arial"/>
                <a:cs typeface="Arial"/>
                <a:sym typeface="Arial"/>
              </a:rPr>
              <a:t>fake accounts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bots</a:t>
            </a:r>
            <a:r>
              <a:rPr b="0" i="0" lang="en-US" sz="1100" u="none" cap="none" strike="noStrike">
                <a:solidFill>
                  <a:srgbClr val="000000"/>
                </a:solidFill>
                <a:latin typeface="Arial"/>
                <a:ea typeface="Arial"/>
                <a:cs typeface="Arial"/>
                <a:sym typeface="Arial"/>
              </a:rPr>
              <a:t>, or websites that mimic real news outlets.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may hide who created or funded it.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Spread for gain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Used to </a:t>
            </a:r>
            <a:r>
              <a:rPr b="1" i="0" lang="en-US" sz="1100" u="none" cap="none" strike="noStrike">
                <a:solidFill>
                  <a:srgbClr val="000000"/>
                </a:solidFill>
                <a:latin typeface="Arial"/>
                <a:ea typeface="Arial"/>
                <a:cs typeface="Arial"/>
                <a:sym typeface="Arial"/>
              </a:rPr>
              <a:t>influence public opinion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sow confusion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undermine trust</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achieve political, financial, or ideological goals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Often blends truth with lies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contain </a:t>
            </a:r>
            <a:r>
              <a:rPr b="1" i="0" lang="en-US" sz="1100" u="none" cap="none" strike="noStrike">
                <a:solidFill>
                  <a:srgbClr val="000000"/>
                </a:solidFill>
                <a:latin typeface="Arial"/>
                <a:ea typeface="Arial"/>
                <a:cs typeface="Arial"/>
                <a:sym typeface="Arial"/>
              </a:rPr>
              <a:t>some accurate information</a:t>
            </a:r>
            <a:r>
              <a:rPr b="0" i="0" lang="en-US" sz="1100" u="none" cap="none" strike="noStrike">
                <a:solidFill>
                  <a:srgbClr val="000000"/>
                </a:solidFill>
                <a:latin typeface="Arial"/>
                <a:ea typeface="Arial"/>
                <a:cs typeface="Arial"/>
                <a:sym typeface="Arial"/>
              </a:rPr>
              <a:t> mixed with falsehoods, making it harder to detect.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Known as </a:t>
            </a:r>
            <a:r>
              <a:rPr b="1" i="0" lang="en-US" sz="1100" u="none" cap="none" strike="noStrike">
                <a:solidFill>
                  <a:srgbClr val="000000"/>
                </a:solidFill>
                <a:latin typeface="Arial"/>
                <a:ea typeface="Arial"/>
                <a:cs typeface="Arial"/>
                <a:sym typeface="Arial"/>
              </a:rPr>
              <a:t>“malinformation”</a:t>
            </a:r>
            <a:r>
              <a:rPr b="0" i="0" lang="en-US" sz="1100" u="none" cap="none" strike="noStrike">
                <a:solidFill>
                  <a:srgbClr val="000000"/>
                </a:solidFill>
                <a:latin typeface="Arial"/>
                <a:ea typeface="Arial"/>
                <a:cs typeface="Arial"/>
                <a:sym typeface="Arial"/>
              </a:rPr>
              <a:t> when truths are presented in misleading ways to cause harm.</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tweet that appears to be from a public health organization, spreading false vaccine risks.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video edited to make a politician appear to say something they never said.</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Phishing:</a:t>
            </a:r>
            <a:r>
              <a:rPr b="0" i="0" lang="en-US" sz="1100" u="none" cap="none" strike="noStrike">
                <a:solidFill>
                  <a:srgbClr val="000000"/>
                </a:solidFill>
                <a:latin typeface="Arial"/>
                <a:ea typeface="Arial"/>
                <a:cs typeface="Arial"/>
                <a:sym typeface="Arial"/>
              </a:rPr>
              <a:t> </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Intentional deception: Phishing messages are crafted to trick recipients into sharing sensitive information—knowing they’re misleading.</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False content: They usually impersonate legitimate entities (bank, school, platform) using fabricated URLs, fake branding, or bogus offers to mislead users.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framework fit: Under standard definitions, phishing is an attempt to deceive for malicious gain—making it a form of disinformation, not malinformation  </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Common example: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Email phishing</a:t>
            </a:r>
            <a:r>
              <a:rPr b="0" i="0" lang="en-US" sz="1100" u="none" cap="none" strike="noStrike">
                <a:solidFill>
                  <a:srgbClr val="000000"/>
                </a:solidFill>
                <a:latin typeface="Arial"/>
                <a:ea typeface="Arial"/>
                <a:cs typeface="Arial"/>
                <a:sym typeface="Arial"/>
              </a:rPr>
              <a:t>: Fake email from your bank asking you to “verify your account.”</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Spear phishing</a:t>
            </a:r>
            <a:r>
              <a:rPr b="0" i="0" lang="en-US" sz="1100" u="none" cap="none" strike="noStrike">
                <a:solidFill>
                  <a:srgbClr val="000000"/>
                </a:solidFill>
                <a:latin typeface="Arial"/>
                <a:ea typeface="Arial"/>
                <a:cs typeface="Arial"/>
                <a:sym typeface="Arial"/>
              </a:rPr>
              <a:t>: Targeted message using your name, company, or role to seem more convincing.</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Smishing</a:t>
            </a:r>
            <a:r>
              <a:rPr b="0" i="0" lang="en-US" sz="1100" u="none" cap="none" strike="noStrike">
                <a:solidFill>
                  <a:srgbClr val="000000"/>
                </a:solidFill>
                <a:latin typeface="Arial"/>
                <a:ea typeface="Arial"/>
                <a:cs typeface="Arial"/>
                <a:sym typeface="Arial"/>
              </a:rPr>
              <a:t>: Phishing via SMS/text message.</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Vishing</a:t>
            </a:r>
            <a:r>
              <a:rPr b="0" i="0" lang="en-US" sz="1100" u="none" cap="none" strike="noStrike">
                <a:solidFill>
                  <a:srgbClr val="000000"/>
                </a:solidFill>
                <a:latin typeface="Arial"/>
                <a:ea typeface="Arial"/>
                <a:cs typeface="Arial"/>
                <a:sym typeface="Arial"/>
              </a:rPr>
              <a:t>: Voice call phishing, pretending to be tech support or a government agent.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Emotional Engineering</a:t>
            </a:r>
            <a:r>
              <a:rPr b="0" i="0" lang="en-US" sz="1100" u="none" cap="none" strike="noStrike">
                <a:solidFill>
                  <a:srgbClr val="000000"/>
                </a:solidFill>
                <a:latin typeface="Arial"/>
                <a:ea typeface="Arial"/>
                <a:cs typeface="Arial"/>
                <a:sym typeface="Arial"/>
              </a:rPr>
              <a:t>: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Examples include: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Pretending to be tech support to get a password</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Tricking someone into clicking a malicious link</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Posing as a colleague to request sensitive data</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Misinformation</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False or inaccurate information shared without intent to mislead.</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Sharing a wrongly captioned image believing it to be true.</a:t>
            </a:r>
            <a:r>
              <a:rPr b="1" i="0" lang="en-US" sz="1100" u="none" cap="none" strike="noStrike">
                <a:solidFill>
                  <a:srgbClr val="000000"/>
                </a:solidFill>
                <a:latin typeface="Arial"/>
                <a:ea typeface="Arial"/>
                <a:cs typeface="Arial"/>
                <a:sym typeface="Arial"/>
              </a:rPr>
              <a:t> </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Unintentional</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person sharing it doesn’t mean to mislead</a:t>
            </a:r>
            <a:r>
              <a:rPr b="0" i="0" lang="en-US" sz="1100" u="none" cap="none" strike="noStrike">
                <a:solidFill>
                  <a:srgbClr val="000000"/>
                </a:solidFill>
                <a:latin typeface="Arial"/>
                <a:ea typeface="Arial"/>
                <a:cs typeface="Arial"/>
                <a:sym typeface="Arial"/>
              </a:rPr>
              <a:t> others.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often comes from misunderstanding, poor fact-checking, or believing rumours.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Based on false or incomplete information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include </a:t>
            </a:r>
            <a:r>
              <a:rPr b="1" i="0" lang="en-US" sz="1100" u="none" cap="none" strike="noStrike">
                <a:solidFill>
                  <a:srgbClr val="000000"/>
                </a:solidFill>
                <a:latin typeface="Arial"/>
                <a:ea typeface="Arial"/>
                <a:cs typeface="Arial"/>
                <a:sym typeface="Arial"/>
              </a:rPr>
              <a:t>incorrect statistics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outdated facts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misinterpreted research</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it’s simply </a:t>
            </a:r>
            <a:r>
              <a:rPr b="1" i="0" lang="en-US" sz="1100" u="none" cap="none" strike="noStrike">
                <a:solidFill>
                  <a:srgbClr val="000000"/>
                </a:solidFill>
                <a:latin typeface="Arial"/>
                <a:ea typeface="Arial"/>
                <a:cs typeface="Arial"/>
                <a:sym typeface="Arial"/>
              </a:rPr>
              <a:t>taken out of context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Can appear credible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Misinformation often looks real or trustworthy, especially if it comes from friends, family, or familiar sources.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Spreads easily on social media</a:t>
            </a:r>
            <a:r>
              <a:rPr b="0" i="0" lang="en-US" sz="1100" u="none" cap="none" strike="noStrike">
                <a:solidFill>
                  <a:srgbClr val="000000"/>
                </a:solidFill>
                <a:latin typeface="Arial"/>
                <a:ea typeface="Arial"/>
                <a:cs typeface="Arial"/>
                <a:sym typeface="Arial"/>
              </a:rPr>
              <a:t> due to emotional or sensational content.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May use real sources incorrectly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People may </a:t>
            </a:r>
            <a:r>
              <a:rPr b="1" i="0" lang="en-US" sz="1100" u="none" cap="none" strike="noStrike">
                <a:solidFill>
                  <a:srgbClr val="000000"/>
                </a:solidFill>
                <a:latin typeface="Arial"/>
                <a:ea typeface="Arial"/>
                <a:cs typeface="Arial"/>
                <a:sym typeface="Arial"/>
              </a:rPr>
              <a:t>misquote experts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use headlines without reading full articles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rely on parody/satire without realizing it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Can amplify aarm</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Even without intent, misinformation can </a:t>
            </a:r>
            <a:r>
              <a:rPr b="1" i="0" lang="en-US" sz="1100" u="none" cap="none" strike="noStrike">
                <a:solidFill>
                  <a:srgbClr val="000000"/>
                </a:solidFill>
                <a:latin typeface="Arial"/>
                <a:ea typeface="Arial"/>
                <a:cs typeface="Arial"/>
                <a:sym typeface="Arial"/>
              </a:rPr>
              <a:t>fuel panic</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misguide decisions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spread stereotypes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Repetition</a:t>
            </a:r>
            <a:r>
              <a:rPr b="0" i="0" lang="en-US" sz="1100" u="none" cap="none" strike="noStrike">
                <a:solidFill>
                  <a:srgbClr val="000000"/>
                </a:solidFill>
                <a:latin typeface="Arial"/>
                <a:ea typeface="Arial"/>
                <a:cs typeface="Arial"/>
                <a:sym typeface="Arial"/>
              </a:rPr>
              <a:t> can make false info feel “true” (the </a:t>
            </a:r>
            <a:r>
              <a:rPr b="1" i="0" lang="en-US" sz="1100" u="none" cap="none" strike="noStrike">
                <a:solidFill>
                  <a:srgbClr val="000000"/>
                </a:solidFill>
                <a:latin typeface="Arial"/>
                <a:ea typeface="Arial"/>
                <a:cs typeface="Arial"/>
                <a:sym typeface="Arial"/>
              </a:rPr>
              <a:t>illusory truth effect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0"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Sharing a viral post about a natural remedy curing COVID-19, believing it’s helpful.</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Reposting an outdated photo during a breaking news event, thinking it’s recent.</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0" name="Google Shape;35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Malinformation</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Genuine information used to harm a person, organization, or country.</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Leaking private data to embarrass someone.</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Based on genuine information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content is factually correct</a:t>
            </a:r>
            <a:r>
              <a:rPr b="0" i="0" lang="en-US" sz="1100" u="none" cap="none" strike="noStrike">
                <a:solidFill>
                  <a:srgbClr val="000000"/>
                </a:solidFill>
                <a:latin typeface="Arial"/>
                <a:ea typeface="Arial"/>
                <a:cs typeface="Arial"/>
                <a:sym typeface="Arial"/>
              </a:rPr>
              <a:t>, but how and why it’s shared is harmful.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Leaking someone’s private messages or personal data.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Intent to harm</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goal is to </a:t>
            </a:r>
            <a:r>
              <a:rPr b="1" i="0" lang="en-US" sz="1100" u="none" cap="none" strike="noStrike">
                <a:solidFill>
                  <a:srgbClr val="000000"/>
                </a:solidFill>
                <a:latin typeface="Arial"/>
                <a:ea typeface="Arial"/>
                <a:cs typeface="Arial"/>
                <a:sym typeface="Arial"/>
              </a:rPr>
              <a:t>damage reputations</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incite hate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manipulate</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cause conflict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used in political or personal attacks.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Out of context</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Real information is </a:t>
            </a:r>
            <a:r>
              <a:rPr b="1" i="0" lang="en-US" sz="1100" u="none" cap="none" strike="noStrike">
                <a:solidFill>
                  <a:srgbClr val="000000"/>
                </a:solidFill>
                <a:latin typeface="Arial"/>
                <a:ea typeface="Arial"/>
                <a:cs typeface="Arial"/>
                <a:sym typeface="Arial"/>
              </a:rPr>
              <a:t>presented without necessary background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used misleadingly</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distorted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Quoting someone accurately but removing context to reverse the meaning.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a:t>
            </a:r>
            <a:r>
              <a:rPr b="1" i="0" lang="en-US" sz="1100" u="none" cap="none" strike="noStrike">
                <a:solidFill>
                  <a:srgbClr val="000000"/>
                </a:solidFill>
                <a:latin typeface="Arial"/>
                <a:ea typeface="Arial"/>
                <a:cs typeface="Arial"/>
                <a:sym typeface="Arial"/>
              </a:rPr>
              <a:t> Invasion of privacy</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Sharing </a:t>
            </a:r>
            <a:r>
              <a:rPr b="1" i="0" lang="en-US" sz="1100" u="none" cap="none" strike="noStrike">
                <a:solidFill>
                  <a:srgbClr val="000000"/>
                </a:solidFill>
                <a:latin typeface="Arial"/>
                <a:ea typeface="Arial"/>
                <a:cs typeface="Arial"/>
                <a:sym typeface="Arial"/>
              </a:rPr>
              <a:t>personal or sensitive content</a:t>
            </a:r>
            <a:r>
              <a:rPr b="0" i="0" lang="en-US" sz="1100" u="none" cap="none" strike="noStrike">
                <a:solidFill>
                  <a:srgbClr val="000000"/>
                </a:solidFill>
                <a:latin typeface="Arial"/>
                <a:ea typeface="Arial"/>
                <a:cs typeface="Arial"/>
                <a:sym typeface="Arial"/>
              </a:rPr>
              <a:t>—like medical records, addresses, or images—without permission.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Sometimes includes </a:t>
            </a:r>
            <a:r>
              <a:rPr b="1" i="0" lang="en-US" sz="1100" u="none" cap="none" strike="noStrike">
                <a:solidFill>
                  <a:srgbClr val="000000"/>
                </a:solidFill>
                <a:latin typeface="Arial"/>
                <a:ea typeface="Arial"/>
                <a:cs typeface="Arial"/>
                <a:sym typeface="Arial"/>
              </a:rPr>
              <a:t>doxxing</a:t>
            </a:r>
            <a:r>
              <a:rPr b="0" i="0" lang="en-US" sz="1100" u="none" cap="none" strike="noStrike">
                <a:solidFill>
                  <a:srgbClr val="000000"/>
                </a:solidFill>
                <a:latin typeface="Arial"/>
                <a:ea typeface="Arial"/>
                <a:cs typeface="Arial"/>
                <a:sym typeface="Arial"/>
              </a:rPr>
              <a:t> (publishing private information online).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Timed for maximum damage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Malinformation may be </a:t>
            </a:r>
            <a:r>
              <a:rPr b="1" i="0" lang="en-US" sz="1100" u="none" cap="none" strike="noStrike">
                <a:solidFill>
                  <a:srgbClr val="000000"/>
                </a:solidFill>
                <a:latin typeface="Arial"/>
                <a:ea typeface="Arial"/>
                <a:cs typeface="Arial"/>
                <a:sym typeface="Arial"/>
              </a:rPr>
              <a:t>released strategically</a:t>
            </a:r>
            <a:r>
              <a:rPr b="0" i="0" lang="en-US" sz="1100" u="none" cap="none" strike="noStrike">
                <a:solidFill>
                  <a:srgbClr val="000000"/>
                </a:solidFill>
                <a:latin typeface="Arial"/>
                <a:ea typeface="Arial"/>
                <a:cs typeface="Arial"/>
                <a:sym typeface="Arial"/>
              </a:rPr>
              <a:t>, like during elections, protests, or public crises, to amplify fear or confusion.</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Publishing hacked emails from a politician right before an election.</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Releasing a truthful news report about a person’s past to ruin their reputation years later.</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Posting real photos of someone with a misleading caption to incite hate.</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Fake News</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Fabricated news stories presented as legitimate journalism, often shared on social media.</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Viral headlines claiming false scientific discoveries.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Entirely or partially false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core content is </a:t>
            </a:r>
            <a:r>
              <a:rPr b="1" i="0" lang="en-US" sz="1100" u="none" cap="none" strike="noStrike">
                <a:solidFill>
                  <a:srgbClr val="000000"/>
                </a:solidFill>
                <a:latin typeface="Arial"/>
                <a:ea typeface="Arial"/>
                <a:cs typeface="Arial"/>
                <a:sym typeface="Arial"/>
              </a:rPr>
              <a:t>fabricated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distorted</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taken out of context</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May use </a:t>
            </a:r>
            <a:r>
              <a:rPr b="1" i="0" lang="en-US" sz="1100" u="none" cap="none" strike="noStrike">
                <a:solidFill>
                  <a:srgbClr val="000000"/>
                </a:solidFill>
                <a:latin typeface="Arial"/>
                <a:ea typeface="Arial"/>
                <a:cs typeface="Arial"/>
                <a:sym typeface="Arial"/>
              </a:rPr>
              <a:t>clickbait headlines</a:t>
            </a:r>
            <a:r>
              <a:rPr b="0" i="0" lang="en-US" sz="1100" u="none" cap="none" strike="noStrike">
                <a:solidFill>
                  <a:srgbClr val="000000"/>
                </a:solidFill>
                <a:latin typeface="Arial"/>
                <a:ea typeface="Arial"/>
                <a:cs typeface="Arial"/>
                <a:sym typeface="Arial"/>
              </a:rPr>
              <a:t>, made-up quotes, or invented events.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Disguised as real news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Presented with the </a:t>
            </a:r>
            <a:r>
              <a:rPr b="1" i="0" lang="en-US" sz="1100" u="none" cap="none" strike="noStrike">
                <a:solidFill>
                  <a:srgbClr val="000000"/>
                </a:solidFill>
                <a:latin typeface="Arial"/>
                <a:ea typeface="Arial"/>
                <a:cs typeface="Arial"/>
                <a:sym typeface="Arial"/>
              </a:rPr>
              <a:t>appearance of professional journalism</a:t>
            </a:r>
            <a:r>
              <a:rPr b="0" i="0" lang="en-US" sz="1100" u="none" cap="none" strike="noStrike">
                <a:solidFill>
                  <a:srgbClr val="000000"/>
                </a:solidFill>
                <a:latin typeface="Arial"/>
                <a:ea typeface="Arial"/>
                <a:cs typeface="Arial"/>
                <a:sym typeface="Arial"/>
              </a:rPr>
              <a:t> (e.g., fake news sites mimicking real media outlets).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Uses </a:t>
            </a:r>
            <a:r>
              <a:rPr b="1" i="0" lang="en-US" sz="1100" u="none" cap="none" strike="noStrike">
                <a:solidFill>
                  <a:srgbClr val="000000"/>
                </a:solidFill>
                <a:latin typeface="Arial"/>
                <a:ea typeface="Arial"/>
                <a:cs typeface="Arial"/>
                <a:sym typeface="Arial"/>
              </a:rPr>
              <a:t>trusted formats</a:t>
            </a:r>
            <a:r>
              <a:rPr b="0" i="0" lang="en-US" sz="1100" u="none" cap="none" strike="noStrike">
                <a:solidFill>
                  <a:srgbClr val="000000"/>
                </a:solidFill>
                <a:latin typeface="Arial"/>
                <a:ea typeface="Arial"/>
                <a:cs typeface="Arial"/>
                <a:sym typeface="Arial"/>
              </a:rPr>
              <a:t> (logos, bylines, or datelines) to trick readers.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Intentionally deceptive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Created </a:t>
            </a:r>
            <a:r>
              <a:rPr b="1" i="0" lang="en-US" sz="1100" u="none" cap="none" strike="noStrike">
                <a:solidFill>
                  <a:srgbClr val="000000"/>
                </a:solidFill>
                <a:latin typeface="Arial"/>
                <a:ea typeface="Arial"/>
                <a:cs typeface="Arial"/>
                <a:sym typeface="Arial"/>
              </a:rPr>
              <a:t>to mislead</a:t>
            </a:r>
            <a:r>
              <a:rPr b="0" i="0" lang="en-US" sz="1100" u="none" cap="none" strike="noStrike">
                <a:solidFill>
                  <a:srgbClr val="000000"/>
                </a:solidFill>
                <a:latin typeface="Arial"/>
                <a:ea typeface="Arial"/>
                <a:cs typeface="Arial"/>
                <a:sym typeface="Arial"/>
              </a:rPr>
              <a:t>, often for </a:t>
            </a:r>
            <a:r>
              <a:rPr b="1" i="0" lang="en-US" sz="1100" u="none" cap="none" strike="noStrike">
                <a:solidFill>
                  <a:srgbClr val="000000"/>
                </a:solidFill>
                <a:latin typeface="Arial"/>
                <a:ea typeface="Arial"/>
                <a:cs typeface="Arial"/>
                <a:sym typeface="Arial"/>
              </a:rPr>
              <a:t>political gain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financial profit</a:t>
            </a:r>
            <a:r>
              <a:rPr b="0" i="0" lang="en-US" sz="1100" u="none" cap="none" strike="noStrike">
                <a:solidFill>
                  <a:srgbClr val="000000"/>
                </a:solidFill>
                <a:latin typeface="Arial"/>
                <a:ea typeface="Arial"/>
                <a:cs typeface="Arial"/>
                <a:sym typeface="Arial"/>
              </a:rPr>
              <a:t> (through ad revenue), or </a:t>
            </a:r>
            <a:r>
              <a:rPr b="1" i="0" lang="en-US" sz="1100" u="none" cap="none" strike="noStrike">
                <a:solidFill>
                  <a:srgbClr val="000000"/>
                </a:solidFill>
                <a:latin typeface="Arial"/>
                <a:ea typeface="Arial"/>
                <a:cs typeface="Arial"/>
                <a:sym typeface="Arial"/>
              </a:rPr>
              <a:t>social influence</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Falls under </a:t>
            </a:r>
            <a:r>
              <a:rPr b="1" i="0" lang="en-US" sz="1100" u="none" cap="none" strike="noStrike">
                <a:solidFill>
                  <a:srgbClr val="000000"/>
                </a:solidFill>
                <a:latin typeface="Arial"/>
                <a:ea typeface="Arial"/>
                <a:cs typeface="Arial"/>
                <a:sym typeface="Arial"/>
              </a:rPr>
              <a:t>disinformation</a:t>
            </a:r>
            <a:r>
              <a:rPr b="0" i="0" lang="en-US" sz="1100" u="none" cap="none" strike="noStrike">
                <a:solidFill>
                  <a:srgbClr val="000000"/>
                </a:solidFill>
                <a:latin typeface="Arial"/>
                <a:ea typeface="Arial"/>
                <a:cs typeface="Arial"/>
                <a:sym typeface="Arial"/>
              </a:rPr>
              <a:t>, but specifically mimics journalism.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Emotionally charged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Uses sensational, shocking, or outrageous content to provoke strong feelings (fear, anger, outrage).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Drives engagement (clicks, shares, comments) without regard for truth.</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Lacks Credible Sources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a:t>
            </a:r>
            <a:r>
              <a:rPr b="1" i="0" lang="en-US" sz="1100" u="none" cap="none" strike="noStrike">
                <a:solidFill>
                  <a:srgbClr val="000000"/>
                </a:solidFill>
                <a:latin typeface="Arial"/>
                <a:ea typeface="Arial"/>
                <a:cs typeface="Arial"/>
                <a:sym typeface="Arial"/>
              </a:rPr>
              <a:t>no cited evidence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anonymous sources</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links to unreliable websites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Avoids fact-checkable claims or misrepresents studies/data.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Designed to go viral</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Structured to be </a:t>
            </a:r>
            <a:r>
              <a:rPr b="1" i="0" lang="en-US" sz="1100" u="none" cap="none" strike="noStrike">
                <a:solidFill>
                  <a:srgbClr val="000000"/>
                </a:solidFill>
                <a:latin typeface="Arial"/>
                <a:ea typeface="Arial"/>
                <a:cs typeface="Arial"/>
                <a:sym typeface="Arial"/>
              </a:rPr>
              <a:t>easily shareable</a:t>
            </a:r>
            <a:r>
              <a:rPr b="0" i="0" lang="en-US" sz="1100" u="none" cap="none" strike="noStrike">
                <a:solidFill>
                  <a:srgbClr val="000000"/>
                </a:solidFill>
                <a:latin typeface="Arial"/>
                <a:ea typeface="Arial"/>
                <a:cs typeface="Arial"/>
                <a:sym typeface="Arial"/>
              </a:rPr>
              <a:t>, especially on social media.</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Headlines may be </a:t>
            </a:r>
            <a:r>
              <a:rPr b="1" i="0" lang="en-US" sz="1100" u="none" cap="none" strike="noStrike">
                <a:solidFill>
                  <a:srgbClr val="000000"/>
                </a:solidFill>
                <a:latin typeface="Arial"/>
                <a:ea typeface="Arial"/>
                <a:cs typeface="Arial"/>
                <a:sym typeface="Arial"/>
              </a:rPr>
              <a:t>misleading or exaggerated</a:t>
            </a:r>
            <a:r>
              <a:rPr b="0" i="0" lang="en-US" sz="1100" u="none" cap="none" strike="noStrike">
                <a:solidFill>
                  <a:srgbClr val="000000"/>
                </a:solidFill>
                <a:latin typeface="Arial"/>
                <a:ea typeface="Arial"/>
                <a:cs typeface="Arial"/>
                <a:sym typeface="Arial"/>
              </a:rPr>
              <a:t> to maximize spread.</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fabricated article claiming a celebrity endorsed a miracle cure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news site publishing a false report that a politician was arrested</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viral image with a completely made-up caption that contradicts the visual evidence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Deepfake</a:t>
            </a:r>
            <a:r>
              <a:rPr b="0" i="0" lang="en-US" sz="1100" u="none" cap="none" strike="noStrike">
                <a:solidFill>
                  <a:srgbClr val="000000"/>
                </a:solidFill>
                <a:latin typeface="Arial"/>
                <a:ea typeface="Arial"/>
                <a:cs typeface="Arial"/>
                <a:sym typeface="Arial"/>
              </a:rPr>
              <a:t>: </a:t>
            </a:r>
            <a:endParaRPr b="1"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Synthetic media (usually video or audio) generated by AI to imitate real people, often convincingly.</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A video showing a politician saying things they never actually said.</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Characteristics:</a:t>
            </a:r>
            <a:br>
              <a:rPr b="0" lang="en-US"/>
            </a:br>
            <a:r>
              <a:rPr b="0" i="0" lang="en-US" sz="1100" u="none" cap="none" strike="noStrike">
                <a:solidFill>
                  <a:srgbClr val="000000"/>
                </a:solidFill>
                <a:latin typeface="Arial"/>
                <a:ea typeface="Arial"/>
                <a:cs typeface="Arial"/>
                <a:sym typeface="Arial"/>
              </a:rPr>
              <a:t>They are powerful forms of </a:t>
            </a:r>
            <a:r>
              <a:rPr b="1" i="0" lang="en-US" sz="1100" u="none" cap="none" strike="noStrike">
                <a:solidFill>
                  <a:srgbClr val="000000"/>
                </a:solidFill>
                <a:latin typeface="Arial"/>
                <a:ea typeface="Arial"/>
                <a:cs typeface="Arial"/>
                <a:sym typeface="Arial"/>
              </a:rPr>
              <a:t>synthetic disinformation</a:t>
            </a:r>
            <a:r>
              <a:rPr b="0" i="0" lang="en-US" sz="1100" u="none" cap="none" strike="noStrike">
                <a:solidFill>
                  <a:srgbClr val="000000"/>
                </a:solidFill>
                <a:latin typeface="Arial"/>
                <a:ea typeface="Arial"/>
                <a:cs typeface="Arial"/>
                <a:sym typeface="Arial"/>
              </a:rPr>
              <a:t> and can be highly realistic, making them difficult to detect without careful analysis or specialized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AI-Generated or AI-manipulated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Created using </a:t>
            </a:r>
            <a:r>
              <a:rPr b="1" i="0" lang="en-US" sz="1100" u="none" cap="none" strike="noStrike">
                <a:solidFill>
                  <a:srgbClr val="000000"/>
                </a:solidFill>
                <a:latin typeface="Arial"/>
                <a:ea typeface="Arial"/>
                <a:cs typeface="Arial"/>
                <a:sym typeface="Arial"/>
              </a:rPr>
              <a:t>machine learning techniques</a:t>
            </a:r>
            <a:r>
              <a:rPr b="0" i="0" lang="en-US" sz="1100" u="none" cap="none" strike="noStrike">
                <a:solidFill>
                  <a:srgbClr val="000000"/>
                </a:solidFill>
                <a:latin typeface="Arial"/>
                <a:ea typeface="Arial"/>
                <a:cs typeface="Arial"/>
                <a:sym typeface="Arial"/>
              </a:rPr>
              <a:t>, especially </a:t>
            </a:r>
            <a:r>
              <a:rPr b="1" i="0" lang="en-US" sz="1100" u="none" cap="none" strike="noStrike">
                <a:solidFill>
                  <a:srgbClr val="000000"/>
                </a:solidFill>
                <a:latin typeface="Arial"/>
                <a:ea typeface="Arial"/>
                <a:cs typeface="Arial"/>
                <a:sym typeface="Arial"/>
              </a:rPr>
              <a:t>deep learning</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generative adversarial networks (GANs)</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Often involves mapping one person’s face or voice onto another’s.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Hyper-realistic appearance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Designed to </a:t>
            </a:r>
            <a:r>
              <a:rPr b="1" i="0" lang="en-US" sz="1100" u="none" cap="none" strike="noStrike">
                <a:solidFill>
                  <a:srgbClr val="000000"/>
                </a:solidFill>
                <a:latin typeface="Arial"/>
                <a:ea typeface="Arial"/>
                <a:cs typeface="Arial"/>
                <a:sym typeface="Arial"/>
              </a:rPr>
              <a:t>look and sound convincingly real</a:t>
            </a:r>
            <a:r>
              <a:rPr b="0" i="0" lang="en-US" sz="1100" u="none" cap="none" strike="noStrike">
                <a:solidFill>
                  <a:srgbClr val="000000"/>
                </a:solidFill>
                <a:latin typeface="Arial"/>
                <a:ea typeface="Arial"/>
                <a:cs typeface="Arial"/>
                <a:sym typeface="Arial"/>
              </a:rPr>
              <a:t>, often mimicking facial expressions, lip movements, and voice tone with high precision.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Hard to spot with the naked eye.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Deceptive purpose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Frequently used for </a:t>
            </a:r>
            <a:r>
              <a:rPr b="1" i="0" lang="en-US" sz="1100" u="none" cap="none" strike="noStrike">
                <a:solidFill>
                  <a:srgbClr val="000000"/>
                </a:solidFill>
                <a:latin typeface="Arial"/>
                <a:ea typeface="Arial"/>
                <a:cs typeface="Arial"/>
                <a:sym typeface="Arial"/>
              </a:rPr>
              <a:t>malicious intent</a:t>
            </a:r>
            <a:r>
              <a:rPr b="0" i="0" lang="en-US" sz="1100" u="none" cap="none" strike="noStrike">
                <a:solidFill>
                  <a:srgbClr val="000000"/>
                </a:solidFill>
                <a:latin typeface="Arial"/>
                <a:ea typeface="Arial"/>
                <a:cs typeface="Arial"/>
                <a:sym typeface="Arial"/>
              </a:rPr>
              <a:t>, including:</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Political manipulation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Celebrity hoaxes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Fraud and scams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Revenge or harassment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They can spread </a:t>
            </a:r>
            <a:r>
              <a:rPr b="1" i="0" lang="en-US" sz="1100" u="none" cap="none" strike="noStrike">
                <a:solidFill>
                  <a:srgbClr val="000000"/>
                </a:solidFill>
                <a:latin typeface="Arial"/>
                <a:ea typeface="Arial"/>
                <a:cs typeface="Arial"/>
                <a:sym typeface="Arial"/>
              </a:rPr>
              <a:t>false narratives</a:t>
            </a:r>
            <a:r>
              <a:rPr b="0" i="0" lang="en-US" sz="1100" u="none" cap="none" strike="noStrike">
                <a:solidFill>
                  <a:srgbClr val="000000"/>
                </a:solidFill>
                <a:latin typeface="Arial"/>
                <a:ea typeface="Arial"/>
                <a:cs typeface="Arial"/>
                <a:sym typeface="Arial"/>
              </a:rPr>
              <a:t> that damage reputations or mislead the public.</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Audio and visual manipulation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Not limited to videos—can include </a:t>
            </a:r>
            <a:r>
              <a:rPr b="1" i="0" lang="en-US" sz="1100" u="none" cap="none" strike="noStrike">
                <a:solidFill>
                  <a:srgbClr val="000000"/>
                </a:solidFill>
                <a:latin typeface="Arial"/>
                <a:ea typeface="Arial"/>
                <a:cs typeface="Arial"/>
                <a:sym typeface="Arial"/>
              </a:rPr>
              <a:t>fake audio clips</a:t>
            </a:r>
            <a:r>
              <a:rPr b="0" i="0" lang="en-US" sz="1100" u="none" cap="none" strike="noStrike">
                <a:solidFill>
                  <a:srgbClr val="000000"/>
                </a:solidFill>
                <a:latin typeface="Arial"/>
                <a:ea typeface="Arial"/>
                <a:cs typeface="Arial"/>
                <a:sym typeface="Arial"/>
              </a:rPr>
              <a:t> of people saying things they never said.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Voice cloning software can imitate tone, rhythm, and accent.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Often shared on social media</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are typically </a:t>
            </a:r>
            <a:r>
              <a:rPr b="1" i="0" lang="en-US" sz="1100" u="none" cap="none" strike="noStrike">
                <a:solidFill>
                  <a:srgbClr val="000000"/>
                </a:solidFill>
                <a:latin typeface="Arial"/>
                <a:ea typeface="Arial"/>
                <a:cs typeface="Arial"/>
                <a:sym typeface="Arial"/>
              </a:rPr>
              <a:t>shared virally</a:t>
            </a:r>
            <a:r>
              <a:rPr b="0" i="0" lang="en-US" sz="1100" u="none" cap="none" strike="noStrike">
                <a:solidFill>
                  <a:srgbClr val="000000"/>
                </a:solidFill>
                <a:latin typeface="Arial"/>
                <a:ea typeface="Arial"/>
                <a:cs typeface="Arial"/>
                <a:sym typeface="Arial"/>
              </a:rPr>
              <a:t> through social platforms, gaining traction due to their shock or entertainment value.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Many users may not realize they’re fake.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Fuel the “Liar’s dividend”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Even real videos can be </a:t>
            </a:r>
            <a:r>
              <a:rPr b="1" i="0" lang="en-US" sz="1100" u="none" cap="none" strike="noStrike">
                <a:solidFill>
                  <a:srgbClr val="000000"/>
                </a:solidFill>
                <a:latin typeface="Arial"/>
                <a:ea typeface="Arial"/>
                <a:cs typeface="Arial"/>
                <a:sym typeface="Arial"/>
              </a:rPr>
              <a:t>falsely dismissed as deepfakes</a:t>
            </a:r>
            <a:r>
              <a:rPr b="0" i="0" lang="en-US" sz="1100" u="none" cap="none" strike="noStrike">
                <a:solidFill>
                  <a:srgbClr val="000000"/>
                </a:solidFill>
                <a:latin typeface="Arial"/>
                <a:ea typeface="Arial"/>
                <a:cs typeface="Arial"/>
                <a:sym typeface="Arial"/>
              </a:rPr>
              <a:t>, leading to </a:t>
            </a:r>
            <a:r>
              <a:rPr b="1" i="0" lang="en-US" sz="1100" u="none" cap="none" strike="noStrike">
                <a:solidFill>
                  <a:srgbClr val="000000"/>
                </a:solidFill>
                <a:latin typeface="Arial"/>
                <a:ea typeface="Arial"/>
                <a:cs typeface="Arial"/>
                <a:sym typeface="Arial"/>
              </a:rPr>
              <a:t>public distrust</a:t>
            </a:r>
            <a:r>
              <a:rPr b="0" i="0" lang="en-US" sz="1100" u="none" cap="none" strike="noStrike">
                <a:solidFill>
                  <a:srgbClr val="000000"/>
                </a:solidFill>
                <a:latin typeface="Arial"/>
                <a:ea typeface="Arial"/>
                <a:cs typeface="Arial"/>
                <a:sym typeface="Arial"/>
              </a:rPr>
              <a:t> in authentic evidence.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This erodes confidence in video/audio as reliable forms of proof.</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Examples:</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fake video of a world leader making a provocative statement they never made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altered interview where a celebrity appears to confess to something untrue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AI-generated voice impersonating a CEO to commit financial fraud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Propaganda</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Propaganda is information—often biased, misleading, or emotionally charged—used to influence people’s opinions, beliefs, or actions in favour of a particular cause, political agenda, or ideology.</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Example: A government poster showing only the positive outcomes of a war effort while ignoring civilian casualties is a form of propaganda</a:t>
            </a:r>
            <a:endParaRPr b="0"/>
          </a:p>
          <a:p>
            <a:pPr indent="0" lvl="0" marL="158750" rtl="0" algn="l">
              <a:lnSpc>
                <a:spcPct val="100000"/>
              </a:lnSpc>
              <a:spcBef>
                <a:spcPts val="0"/>
              </a:spcBef>
              <a:spcAft>
                <a:spcPts val="0"/>
              </a:spcAft>
              <a:buSzPts val="1100"/>
              <a:buNone/>
            </a:pPr>
            <a:r>
              <a:t/>
            </a:r>
            <a:endParaRPr b="1"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Characteristics:</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Selective use of facts</a:t>
            </a:r>
            <a:r>
              <a:rPr b="0" i="1" lang="en-US" sz="1100" u="none" cap="none" strike="noStrike">
                <a:solidFill>
                  <a:srgbClr val="000000"/>
                </a:solidFill>
                <a:latin typeface="Arial"/>
                <a:ea typeface="Arial"/>
                <a:cs typeface="Arial"/>
                <a:sym typeface="Arial"/>
              </a:rPr>
              <a:t>: Uses facts, images, or quotes out of context to shape a message.</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Emotional appeal</a:t>
            </a:r>
            <a:r>
              <a:rPr b="0" i="1" lang="en-US" sz="1100" u="none" cap="none" strike="noStrike">
                <a:solidFill>
                  <a:srgbClr val="000000"/>
                </a:solidFill>
                <a:latin typeface="Arial"/>
                <a:ea typeface="Arial"/>
                <a:cs typeface="Arial"/>
                <a:sym typeface="Arial"/>
              </a:rPr>
              <a:t>: Aims to trigger strong emotions like fear, pride, anger, or guilt.</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One-sided messages</a:t>
            </a:r>
            <a:r>
              <a:rPr b="0" i="1" lang="en-US" sz="1100" u="none" cap="none" strike="noStrike">
                <a:solidFill>
                  <a:srgbClr val="000000"/>
                </a:solidFill>
                <a:latin typeface="Arial"/>
                <a:ea typeface="Arial"/>
                <a:cs typeface="Arial"/>
                <a:sym typeface="Arial"/>
              </a:rPr>
              <a:t>: Focuses only on one perspective and often ignores counterarguments.</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Repetition</a:t>
            </a:r>
            <a:r>
              <a:rPr b="0" i="1" lang="en-US" sz="1100" u="none" cap="none" strike="noStrike">
                <a:solidFill>
                  <a:srgbClr val="000000"/>
                </a:solidFill>
                <a:latin typeface="Arial"/>
                <a:ea typeface="Arial"/>
                <a:cs typeface="Arial"/>
                <a:sym typeface="Arial"/>
              </a:rPr>
              <a:t>: Repeats messages or slogans to make them more memorable and persuasive.</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Targeted persuasion</a:t>
            </a:r>
            <a:r>
              <a:rPr b="0" i="1" lang="en-US" sz="1100" u="none" cap="none" strike="noStrike">
                <a:solidFill>
                  <a:srgbClr val="000000"/>
                </a:solidFill>
                <a:latin typeface="Arial"/>
                <a:ea typeface="Arial"/>
                <a:cs typeface="Arial"/>
                <a:sym typeface="Arial"/>
              </a:rPr>
              <a:t>: Often directed at specific groups to influence their behaviour or beliefs.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4" name="Google Shape;41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Trainers can use this discription below as activity (especially for teachers) OR use next three slides and activities described (especially for students)</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Activity: Understanding how AI works &amp; the ethics of AI (30 min)</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Audience:</a:t>
            </a:r>
            <a:r>
              <a:rPr b="0" i="0" lang="en-US" sz="1100" u="none" cap="none" strike="noStrike">
                <a:solidFill>
                  <a:srgbClr val="000000"/>
                </a:solidFill>
                <a:latin typeface="Arial"/>
                <a:ea typeface="Arial"/>
                <a:cs typeface="Arial"/>
                <a:sym typeface="Arial"/>
              </a:rPr>
              <a:t> In-service or pre-service teachers (all subjects)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Duration:</a:t>
            </a:r>
            <a:r>
              <a:rPr b="0" i="0" lang="en-US" sz="1100" u="none" cap="none" strike="noStrike">
                <a:solidFill>
                  <a:srgbClr val="000000"/>
                </a:solidFill>
                <a:latin typeface="Arial"/>
                <a:ea typeface="Arial"/>
                <a:cs typeface="Arial"/>
                <a:sym typeface="Arial"/>
              </a:rPr>
              <a:t> 30 minutes (Choose from activities depending on background of teachers)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Format:</a:t>
            </a:r>
            <a:r>
              <a:rPr b="0" i="0" lang="en-US" sz="1100" u="none" cap="none" strike="noStrike">
                <a:solidFill>
                  <a:srgbClr val="000000"/>
                </a:solidFill>
                <a:latin typeface="Arial"/>
                <a:ea typeface="Arial"/>
                <a:cs typeface="Arial"/>
                <a:sym typeface="Arial"/>
              </a:rPr>
              <a:t> Collaborative workshop</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Size:</a:t>
            </a:r>
            <a:r>
              <a:rPr b="0" i="0" lang="en-US" sz="1100" u="none" cap="none" strike="noStrike">
                <a:solidFill>
                  <a:srgbClr val="000000"/>
                </a:solidFill>
                <a:latin typeface="Arial"/>
                <a:ea typeface="Arial"/>
                <a:cs typeface="Arial"/>
                <a:sym typeface="Arial"/>
              </a:rPr>
              <a:t> Small groups of 3–5</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&amp; tools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Internet-enabled devices (1 per group)</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Access to:</a:t>
            </a:r>
            <a:endParaRPr/>
          </a:p>
          <a:p>
            <a:pPr indent="0" lvl="1" marL="6159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This X Does Not Exist</a:t>
            </a:r>
            <a:r>
              <a:rPr b="0" i="0" lang="en-US" sz="1100" u="none" cap="none" strike="noStrike">
                <a:solidFill>
                  <a:srgbClr val="000000"/>
                </a:solidFill>
                <a:latin typeface="Arial"/>
                <a:ea typeface="Arial"/>
                <a:cs typeface="Arial"/>
                <a:sym typeface="Arial"/>
              </a:rPr>
              <a:t> (image generator)</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Reverse image search (Google), </a:t>
            </a:r>
            <a:r>
              <a:rPr b="1" i="0" lang="en-US" sz="1100" u="none" cap="none" strike="noStrike">
                <a:solidFill>
                  <a:srgbClr val="000000"/>
                </a:solidFill>
                <a:latin typeface="Arial"/>
                <a:ea typeface="Arial"/>
                <a:cs typeface="Arial"/>
                <a:sym typeface="Arial"/>
              </a:rPr>
              <a:t>Bad News game</a:t>
            </a:r>
            <a:r>
              <a:rPr b="0" i="0" lang="en-US" sz="1100" u="none" cap="none" strike="noStrike">
                <a:solidFill>
                  <a:srgbClr val="000000"/>
                </a:solidFill>
                <a:latin typeface="Arial"/>
                <a:ea typeface="Arial"/>
                <a:cs typeface="Arial"/>
                <a:sym typeface="Arial"/>
              </a:rPr>
              <a:t>: </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https://www.getbadnews.com  </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ChatGPT</a:t>
            </a:r>
            <a:r>
              <a:rPr b="0" i="0" lang="en-US" sz="1100" u="none" cap="none" strike="noStrike">
                <a:solidFill>
                  <a:srgbClr val="000000"/>
                </a:solidFill>
                <a:latin typeface="Arial"/>
                <a:ea typeface="Arial"/>
                <a:cs typeface="Arial"/>
                <a:sym typeface="Arial"/>
              </a:rPr>
              <a:t> or</a:t>
            </a:r>
            <a:r>
              <a:rPr b="0"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 Bing Copilot</a:t>
            </a:r>
            <a:r>
              <a:rPr b="0" i="0" lang="en-US" sz="1100" u="none" cap="none" strike="noStrike">
                <a:solidFill>
                  <a:srgbClr val="000000"/>
                </a:solidFill>
                <a:latin typeface="Arial"/>
                <a:ea typeface="Arial"/>
                <a:cs typeface="Arial"/>
                <a:sym typeface="Arial"/>
              </a:rPr>
              <a:t> (text generator)</a:t>
            </a:r>
            <a:endParaRPr/>
          </a:p>
          <a:p>
            <a:pPr indent="0" lvl="1" marL="6159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Deepfake Video Examples</a:t>
            </a:r>
            <a:r>
              <a:rPr b="0" i="0" lang="en-US" sz="1100" u="none" cap="none" strike="noStrike">
                <a:solidFill>
                  <a:srgbClr val="000000"/>
                </a:solidFill>
                <a:latin typeface="Arial"/>
                <a:ea typeface="Arial"/>
                <a:cs typeface="Arial"/>
                <a:sym typeface="Arial"/>
              </a:rPr>
              <a:t> (or curated YouTube clips)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Handouts:</a:t>
            </a:r>
            <a:endParaRPr/>
          </a:p>
          <a:p>
            <a:pPr indent="0" lvl="1" marL="6159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“How AI Learns”</a:t>
            </a:r>
            <a:r>
              <a:rPr b="0" i="0" lang="en-US" sz="1100" u="none" cap="none" strike="noStrike">
                <a:solidFill>
                  <a:srgbClr val="000000"/>
                </a:solidFill>
                <a:latin typeface="Arial"/>
                <a:ea typeface="Arial"/>
                <a:cs typeface="Arial"/>
                <a:sym typeface="Arial"/>
              </a:rPr>
              <a:t> Simulation Cards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8">
                  <a:extLst>
                    <a:ext uri="{A12FA001-AC4F-418D-AE19-62706E023703}">
                      <ahyp:hlinkClr val="tx"/>
                    </a:ext>
                  </a:extLst>
                </a:hlinkClick>
              </a:rPr>
              <a:t>“Ethics &amp; Reflection Prompts” Sheet</a:t>
            </a:r>
            <a:br>
              <a:rPr b="0" i="1" lang="en-US" sz="1100" u="sng" cap="none" strike="noStrike">
                <a:solidFill>
                  <a:srgbClr val="000000"/>
                </a:solidFill>
                <a:latin typeface="Arial"/>
                <a:ea typeface="Arial"/>
                <a:cs typeface="Arial"/>
                <a:sym typeface="Arial"/>
                <a:hlinkClick r:id="rId9">
                  <a:extLst>
                    <a:ext uri="{A12FA001-AC4F-418D-AE19-62706E023703}">
                      <ahyp:hlinkClr val="tx"/>
                    </a:ext>
                  </a:extLst>
                </a:hlinkClick>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Workshop flow (optional activities):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Hook &amp; starter discussion</a:t>
            </a:r>
            <a:r>
              <a:rPr b="0" i="0" lang="en-US" sz="1100" u="none" cap="none" strike="noStrike">
                <a:solidFill>
                  <a:srgbClr val="000000"/>
                </a:solidFill>
                <a:latin typeface="Arial"/>
                <a:ea typeface="Arial"/>
                <a:cs typeface="Arial"/>
                <a:sym typeface="Arial"/>
              </a:rPr>
              <a:t>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Show AI-generated face (from </a:t>
            </a:r>
            <a:r>
              <a:rPr b="0" i="1" lang="en-US" sz="1100" u="none" cap="none" strike="noStrike">
                <a:solidFill>
                  <a:srgbClr val="000000"/>
                </a:solidFill>
                <a:latin typeface="Arial"/>
                <a:ea typeface="Arial"/>
                <a:cs typeface="Arial"/>
                <a:sym typeface="Arial"/>
              </a:rPr>
              <a:t>This Person Does Not Exist</a:t>
            </a:r>
            <a:r>
              <a:rPr b="0" i="0" lang="en-US" sz="1100" u="none" cap="none" strike="noStrike">
                <a:solidFill>
                  <a:srgbClr val="000000"/>
                </a:solidFill>
                <a:latin typeface="Arial"/>
                <a:ea typeface="Arial"/>
                <a:cs typeface="Arial"/>
                <a:sym typeface="Arial"/>
              </a:rPr>
              <a:t>) and ask: “Real or fake?” Discuss how convincing it is and why.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AI learning simulation (Analogy game)</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 “How AI learns” Simulations Cards”: Each group trains a “classifier” (human) with example cards (e.g., fruit/not fruit). Then, give ambiguous inputs. Discuss: How did training influence decisions?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Tool exploration rotation</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groups, teachers try: (a) text generation (ChatGPT), (b) image generation, (c) deepfake example. Use a worksheet to assess credibility, signs of fakeness, and potential misuse.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Ethics gallery walk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Display ethical dilemma prompts (e.g., “AI-generated essays,” “Deepfake politician,” “Biased hiring tools”). Groups walk, read, and discuss each. Leave sticky-note questions/responses.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Whole-group discussion &amp; debrief</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Discuss: “What surprised you?” “What should students know about these tools?” “Where is the human responsibility?”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Exit reflection</a:t>
            </a:r>
            <a:r>
              <a:rPr b="0" i="0" lang="en-US" sz="1100" u="none" cap="none" strike="noStrike">
                <a:solidFill>
                  <a:srgbClr val="000000"/>
                </a:solidFill>
                <a:latin typeface="Arial"/>
                <a:ea typeface="Arial"/>
                <a:cs typeface="Arial"/>
                <a:sym typeface="Arial"/>
              </a:rPr>
              <a:t>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teacher writes one action to try in their teaching, and one concern they’ll continue thinking about. Option to share aloud.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“Can AI be creative—or just remix what it’s seen?”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 decides what AI learns from?”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 you know if a student used AI—and does it matter?”</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“If an AI makes a harmful decision, who is accountable?”</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(self &amp; peer reflection)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Criterion: 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Understanding of AI:</a:t>
            </a:r>
            <a:r>
              <a:rPr b="0" i="0" lang="en-US" sz="1100" u="none" cap="none" strike="noStrike">
                <a:solidFill>
                  <a:srgbClr val="000000"/>
                </a:solidFill>
                <a:latin typeface="Arial"/>
                <a:ea typeface="Arial"/>
                <a:cs typeface="Arial"/>
                <a:sym typeface="Arial"/>
              </a:rPr>
              <a:t> (1)Vague or confused (3)Basic grasp of pattern recognition and training (5)Clearly explains model logic, limitations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awareness: </a:t>
            </a:r>
            <a:r>
              <a:rPr b="0" i="0" lang="en-US" sz="1100" u="none" cap="none" strike="noStrike">
                <a:solidFill>
                  <a:srgbClr val="000000"/>
                </a:solidFill>
                <a:latin typeface="Arial"/>
                <a:ea typeface="Arial"/>
                <a:cs typeface="Arial"/>
                <a:sym typeface="Arial"/>
              </a:rPr>
              <a:t>(1)Limited or naïve view (3)Recognizes some ethical issues (5)Insightfully explains bias, misuse, accountability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a:t>
            </a:r>
            <a:r>
              <a:rPr b="0" i="0" lang="en-US" sz="1100" u="none" cap="none" strike="noStrike">
                <a:solidFill>
                  <a:srgbClr val="000000"/>
                </a:solidFill>
                <a:latin typeface="Arial"/>
                <a:ea typeface="Arial"/>
                <a:cs typeface="Arial"/>
                <a:sym typeface="Arial"/>
              </a:rPr>
              <a:t>(1)Passive or disengaged (3)Participates with some input (5)Shares ideas, listens, leads inquiry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Application to teaching: </a:t>
            </a:r>
            <a:r>
              <a:rPr b="0" i="0" lang="en-US" sz="1100" u="none" cap="none" strike="noStrike">
                <a:solidFill>
                  <a:srgbClr val="000000"/>
                </a:solidFill>
                <a:latin typeface="Arial"/>
                <a:ea typeface="Arial"/>
                <a:cs typeface="Arial"/>
                <a:sym typeface="Arial"/>
              </a:rPr>
              <a:t>(1)No classroom ideas shared (3)Basic integration idea (5)Specific strategy for guiding students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Extension options</a:t>
            </a:r>
            <a:endParaRPr b="1"/>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Analyze real student work vs. AI output: How can you tell?</a:t>
            </a:r>
            <a:endParaRPr/>
          </a:p>
          <a:p>
            <a:pPr indent="-298450" lvl="0" marL="457200" marR="0" rtl="0" algn="l">
              <a:lnSpc>
                <a:spcPct val="100000"/>
              </a:lnSpc>
              <a:spcBef>
                <a:spcPts val="0"/>
              </a:spcBef>
              <a:spcAft>
                <a:spcPts val="0"/>
              </a:spcAft>
              <a:buClr>
                <a:srgbClr val="000000"/>
              </a:buClr>
              <a:buSzPts val="1100"/>
              <a:buChar char="●"/>
            </a:pPr>
            <a:r>
              <a:rPr b="0" i="0" lang="en-US" sz="1100" u="none" cap="none" strike="noStrike">
                <a:solidFill>
                  <a:srgbClr val="000000"/>
                </a:solidFill>
                <a:latin typeface="Arial"/>
                <a:ea typeface="Arial"/>
                <a:cs typeface="Arial"/>
                <a:sym typeface="Arial"/>
              </a:rPr>
              <a:t>Reverse image search (e.g., Google Images)</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Create classroom norms for responsible AI use.</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Debrief generative AI use in digital citizenship education.</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Google’s Teachable Machine  </a:t>
            </a:r>
            <a:r>
              <a:rPr b="0" i="0" lang="en-US" sz="1100" u="sng" cap="none" strike="noStrike">
                <a:solidFill>
                  <a:srgbClr val="000000"/>
                </a:solidFill>
                <a:latin typeface="Arial"/>
                <a:ea typeface="Arial"/>
                <a:cs typeface="Arial"/>
                <a:sym typeface="Arial"/>
                <a:hlinkClick r:id="rId10">
                  <a:extLst>
                    <a:ext uri="{A12FA001-AC4F-418D-AE19-62706E023703}">
                      <ahyp:hlinkClr val="tx"/>
                    </a:ext>
                  </a:extLst>
                </a:hlinkClick>
              </a:rPr>
              <a:t>https://teachablemachine.withgoogle.com</a:t>
            </a:r>
            <a:br>
              <a:rPr b="0" i="0" lang="en-US" sz="1100" u="sng" cap="none" strike="noStrike">
                <a:solidFill>
                  <a:srgbClr val="000000"/>
                </a:solidFill>
                <a:latin typeface="Arial"/>
                <a:ea typeface="Arial"/>
                <a:cs typeface="Arial"/>
                <a:sym typeface="Arial"/>
                <a:hlinkClick r:id="rId11">
                  <a:extLst>
                    <a:ext uri="{A12FA001-AC4F-418D-AE19-62706E023703}">
                      <ahyp:hlinkClr val="tx"/>
                    </a:ext>
                  </a:extLst>
                </a:hlinkClick>
              </a:rPr>
            </a:br>
            <a:r>
              <a:rPr b="0" i="0" lang="en-US" sz="1100" u="none" cap="none" strike="noStrike">
                <a:solidFill>
                  <a:srgbClr val="000000"/>
                </a:solidFill>
                <a:latin typeface="Arial"/>
                <a:ea typeface="Arial"/>
                <a:cs typeface="Arial"/>
                <a:sym typeface="Arial"/>
              </a:rPr>
              <a:t>train a simple image or sound classifier (e.g., “smile vs non-smile”).</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Reflection Worksheet: </a:t>
            </a:r>
            <a:r>
              <a:rPr b="0" i="0" lang="en-US" sz="1100" u="sng" cap="none" strike="noStrike">
                <a:solidFill>
                  <a:srgbClr val="000000"/>
                </a:solidFill>
                <a:latin typeface="Arial"/>
                <a:ea typeface="Arial"/>
                <a:cs typeface="Arial"/>
                <a:sym typeface="Arial"/>
                <a:hlinkClick r:id="rId12">
                  <a:extLst>
                    <a:ext uri="{A12FA001-AC4F-418D-AE19-62706E023703}">
                      <ahyp:hlinkClr val="tx"/>
                    </a:ext>
                  </a:extLst>
                </a:hlinkClick>
              </a:rPr>
              <a:t>“AI Myths vs. Reality”</a:t>
            </a:r>
            <a:r>
              <a:rPr b="0" i="0" lang="en-US" sz="1100" u="none" cap="none" strike="noStrike">
                <a:solidFill>
                  <a:srgbClr val="000000"/>
                </a:solidFill>
                <a:latin typeface="Arial"/>
                <a:ea typeface="Arial"/>
                <a:cs typeface="Arial"/>
                <a:sym typeface="Arial"/>
              </a:rPr>
              <a:t> Discuss:</a:t>
            </a:r>
            <a:endParaRPr b="0"/>
          </a:p>
          <a:p>
            <a:pPr indent="-298450" lvl="1" marL="9144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did you teach the model?”</a:t>
            </a:r>
            <a:endParaRPr/>
          </a:p>
          <a:p>
            <a:pPr indent="-298450" lvl="1" marL="9144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mistakes did it make?”</a:t>
            </a:r>
            <a:endParaRPr/>
          </a:p>
          <a:p>
            <a:pPr indent="-298450" lvl="1" marL="9144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“Why can’t AI think like humans?”</a:t>
            </a:r>
            <a:endParaRPr/>
          </a:p>
          <a:p>
            <a:pPr indent="0" lvl="0" marL="158750" rtl="0" algn="l">
              <a:lnSpc>
                <a:spcPct val="100000"/>
              </a:lnSpc>
              <a:spcBef>
                <a:spcPts val="0"/>
              </a:spcBef>
              <a:spcAft>
                <a:spcPts val="0"/>
              </a:spcAft>
              <a:buSzPts val="1100"/>
              <a:buNone/>
            </a:pPr>
            <a:br>
              <a:rPr b="0" lang="en-US"/>
            </a:br>
            <a:endParaRPr b="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8" name="Google Shape;448;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en-US"/>
              <a:t>Activity 1.: How does generative AI (20 min)</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Explain:</a:t>
            </a:r>
            <a:endParaRPr/>
          </a:p>
          <a:p>
            <a:pPr indent="0" lvl="0" marL="158750" rtl="0" algn="l">
              <a:lnSpc>
                <a:spcPct val="100000"/>
              </a:lnSpc>
              <a:spcBef>
                <a:spcPts val="0"/>
              </a:spcBef>
              <a:spcAft>
                <a:spcPts val="0"/>
              </a:spcAft>
              <a:buSzPts val="1100"/>
              <a:buNone/>
            </a:pPr>
            <a:r>
              <a:rPr lang="en-US"/>
              <a:t>Imagine you’re training a </a:t>
            </a:r>
            <a:r>
              <a:rPr b="1" lang="en-US"/>
              <a:t>super smart parrot</a:t>
            </a:r>
            <a:r>
              <a:rPr lang="en-US"/>
              <a:t> 🦜. But instead of just copying one sentence, this parrot reads </a:t>
            </a:r>
            <a:r>
              <a:rPr i="1" lang="en-US"/>
              <a:t>the entire internet</a:t>
            </a:r>
            <a:r>
              <a:rPr lang="en-US"/>
              <a:t>—books, chats, articles, poems, memes—and learns patterns in how people talk, draw, sing, write, and joke. That’s the idea behind </a:t>
            </a:r>
            <a:r>
              <a:rPr b="1" lang="en-US"/>
              <a:t>Generative AI</a:t>
            </a:r>
            <a:r>
              <a:rPr lang="en-US"/>
              <a:t>.</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Step 1: Training with TONS of data</a:t>
            </a:r>
            <a:endParaRPr/>
          </a:p>
          <a:p>
            <a:pPr indent="0" lvl="0" marL="158750" rtl="0" algn="l">
              <a:lnSpc>
                <a:spcPct val="100000"/>
              </a:lnSpc>
              <a:spcBef>
                <a:spcPts val="0"/>
              </a:spcBef>
              <a:spcAft>
                <a:spcPts val="0"/>
              </a:spcAft>
              <a:buSzPts val="1100"/>
              <a:buNone/>
            </a:pPr>
            <a:r>
              <a:rPr lang="en-US"/>
              <a:t>Generative AI models are fed </a:t>
            </a:r>
            <a:r>
              <a:rPr b="1" lang="en-US"/>
              <a:t>huge amounts of content</a:t>
            </a:r>
            <a:r>
              <a:rPr lang="en-US"/>
              <a:t>:</a:t>
            </a:r>
            <a:endParaRPr/>
          </a:p>
          <a:p>
            <a:pPr indent="-298450" lvl="0" marL="457200" rtl="0" algn="l">
              <a:lnSpc>
                <a:spcPct val="100000"/>
              </a:lnSpc>
              <a:spcBef>
                <a:spcPts val="0"/>
              </a:spcBef>
              <a:spcAft>
                <a:spcPts val="0"/>
              </a:spcAft>
              <a:buSzPts val="1100"/>
              <a:buChar char="●"/>
            </a:pPr>
            <a:r>
              <a:rPr lang="en-US"/>
              <a:t>Stories, lyrics, essays, game dialogue</a:t>
            </a:r>
            <a:endParaRPr/>
          </a:p>
          <a:p>
            <a:pPr indent="-298450" lvl="0" marL="457200" rtl="0" algn="l">
              <a:lnSpc>
                <a:spcPct val="100000"/>
              </a:lnSpc>
              <a:spcBef>
                <a:spcPts val="0"/>
              </a:spcBef>
              <a:spcAft>
                <a:spcPts val="0"/>
              </a:spcAft>
              <a:buSzPts val="1100"/>
              <a:buChar char="●"/>
            </a:pPr>
            <a:r>
              <a:rPr lang="en-US"/>
              <a:t>Pictures, videos, comics, even code</a:t>
            </a:r>
            <a:endParaRPr/>
          </a:p>
          <a:p>
            <a:pPr indent="0" lvl="0" marL="158750" rtl="0" algn="l">
              <a:lnSpc>
                <a:spcPct val="100000"/>
              </a:lnSpc>
              <a:spcBef>
                <a:spcPts val="0"/>
              </a:spcBef>
              <a:spcAft>
                <a:spcPts val="0"/>
              </a:spcAft>
              <a:buSzPts val="1100"/>
              <a:buNone/>
            </a:pPr>
            <a:r>
              <a:rPr lang="en-US"/>
              <a:t>This is like feeding your brain millions of YouTube comments, Netflix scripts, and Wikipedia articles at once.</a:t>
            </a:r>
            <a:endParaRPr/>
          </a:p>
          <a:p>
            <a:pPr indent="0" lvl="0" marL="158750" rtl="0" algn="l">
              <a:lnSpc>
                <a:spcPct val="100000"/>
              </a:lnSpc>
              <a:spcBef>
                <a:spcPts val="0"/>
              </a:spcBef>
              <a:spcAft>
                <a:spcPts val="0"/>
              </a:spcAft>
              <a:buSzPts val="1100"/>
              <a:buNone/>
            </a:pPr>
            <a:r>
              <a:rPr lang="en-US"/>
              <a:t>The AI doesn’t “understand” it like we do.</a:t>
            </a:r>
            <a:endParaRPr/>
          </a:p>
          <a:p>
            <a:pPr indent="0" lvl="0" marL="158750" rtl="0" algn="l">
              <a:lnSpc>
                <a:spcPct val="100000"/>
              </a:lnSpc>
              <a:spcBef>
                <a:spcPts val="0"/>
              </a:spcBef>
              <a:spcAft>
                <a:spcPts val="0"/>
              </a:spcAft>
              <a:buSzPts val="1100"/>
              <a:buNone/>
            </a:pPr>
            <a:r>
              <a:rPr lang="en-US"/>
              <a:t>It finds </a:t>
            </a:r>
            <a:r>
              <a:rPr b="1" lang="en-US"/>
              <a:t>patterns</a:t>
            </a:r>
            <a:r>
              <a:rPr lang="en-US"/>
              <a:t> like:</a:t>
            </a:r>
            <a:endParaRPr/>
          </a:p>
          <a:p>
            <a:pPr indent="0" lvl="1" marL="615950" rtl="0" algn="l">
              <a:lnSpc>
                <a:spcPct val="100000"/>
              </a:lnSpc>
              <a:spcBef>
                <a:spcPts val="0"/>
              </a:spcBef>
              <a:spcAft>
                <a:spcPts val="0"/>
              </a:spcAft>
              <a:buSzPts val="1100"/>
              <a:buNone/>
            </a:pPr>
            <a:r>
              <a:rPr lang="en-US"/>
              <a:t>“What word usually comes after </a:t>
            </a:r>
            <a:r>
              <a:rPr i="1" lang="en-US"/>
              <a:t>pizza</a:t>
            </a:r>
            <a:r>
              <a:rPr lang="en-US"/>
              <a:t>?”</a:t>
            </a:r>
            <a:endParaRPr/>
          </a:p>
          <a:p>
            <a:pPr indent="0" lvl="1" marL="615950" rtl="0" algn="l">
              <a:lnSpc>
                <a:spcPct val="100000"/>
              </a:lnSpc>
              <a:spcBef>
                <a:spcPts val="0"/>
              </a:spcBef>
              <a:spcAft>
                <a:spcPts val="0"/>
              </a:spcAft>
              <a:buSzPts val="1100"/>
              <a:buNone/>
            </a:pPr>
            <a:r>
              <a:rPr lang="en-US"/>
              <a:t>“What colours go together in a cat meme?”</a:t>
            </a:r>
            <a:endParaRPr/>
          </a:p>
          <a:p>
            <a:pPr indent="0" lvl="1" marL="615950" rtl="0" algn="l">
              <a:lnSpc>
                <a:spcPct val="100000"/>
              </a:lnSpc>
              <a:spcBef>
                <a:spcPts val="0"/>
              </a:spcBef>
              <a:spcAft>
                <a:spcPts val="0"/>
              </a:spcAft>
              <a:buSzPts val="1100"/>
              <a:buNone/>
            </a:pPr>
            <a:r>
              <a:rPr lang="en-US"/>
              <a:t>“What do horror stories usually end with?”</a:t>
            </a:r>
            <a:endParaRPr/>
          </a:p>
          <a:p>
            <a:pPr indent="0" lvl="0" marL="158750" rtl="0" algn="l">
              <a:lnSpc>
                <a:spcPct val="100000"/>
              </a:lnSpc>
              <a:spcBef>
                <a:spcPts val="0"/>
              </a:spcBef>
              <a:spcAft>
                <a:spcPts val="0"/>
              </a:spcAft>
              <a:buSzPts val="1100"/>
              <a:buNone/>
            </a:pPr>
            <a:r>
              <a:rPr lang="en-US"/>
              <a:t>It’s like learning the </a:t>
            </a:r>
            <a:r>
              <a:rPr i="1" lang="en-US"/>
              <a:t>vibe</a:t>
            </a:r>
            <a:r>
              <a:rPr lang="en-US"/>
              <a:t> and structure of everything online, without copying it word-for-word.</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Step 2: Learning with Neural Networks</a:t>
            </a:r>
            <a:endParaRPr/>
          </a:p>
          <a:p>
            <a:pPr indent="0" lvl="0" marL="158750" rtl="0" algn="l">
              <a:lnSpc>
                <a:spcPct val="100000"/>
              </a:lnSpc>
              <a:spcBef>
                <a:spcPts val="0"/>
              </a:spcBef>
              <a:spcAft>
                <a:spcPts val="0"/>
              </a:spcAft>
              <a:buSzPts val="1100"/>
              <a:buNone/>
            </a:pPr>
            <a:r>
              <a:rPr lang="en-US"/>
              <a:t>The AI uses something called a </a:t>
            </a:r>
            <a:r>
              <a:rPr b="1" lang="en-US"/>
              <a:t>neural network</a:t>
            </a:r>
            <a:r>
              <a:rPr lang="en-US"/>
              <a:t> – a system that mimics the way our brains learn.</a:t>
            </a:r>
            <a:endParaRPr/>
          </a:p>
          <a:p>
            <a:pPr indent="0" lvl="0" marL="158750" rtl="0" algn="l">
              <a:lnSpc>
                <a:spcPct val="100000"/>
              </a:lnSpc>
              <a:spcBef>
                <a:spcPts val="0"/>
              </a:spcBef>
              <a:spcAft>
                <a:spcPts val="0"/>
              </a:spcAft>
              <a:buSzPts val="1100"/>
              <a:buNone/>
            </a:pPr>
            <a:r>
              <a:rPr lang="en-US"/>
              <a:t>Imagine thousands of tiny switches that help the AI figure out </a:t>
            </a:r>
            <a:r>
              <a:rPr b="1" lang="en-US"/>
              <a:t>what makes something sound real</a:t>
            </a:r>
            <a:r>
              <a:rPr lang="en-US"/>
              <a:t> or </a:t>
            </a:r>
            <a:r>
              <a:rPr b="1" lang="en-US"/>
              <a:t>look cool</a:t>
            </a:r>
            <a:r>
              <a:rPr lang="en-US"/>
              <a:t>.</a:t>
            </a:r>
            <a:endParaRPr/>
          </a:p>
          <a:p>
            <a:pPr indent="0" lvl="0" marL="158750" rtl="0" algn="l">
              <a:lnSpc>
                <a:spcPct val="100000"/>
              </a:lnSpc>
              <a:spcBef>
                <a:spcPts val="0"/>
              </a:spcBef>
              <a:spcAft>
                <a:spcPts val="0"/>
              </a:spcAft>
              <a:buSzPts val="1100"/>
              <a:buNone/>
            </a:pPr>
            <a:r>
              <a:rPr lang="en-US"/>
              <a:t>These switches get </a:t>
            </a:r>
            <a:r>
              <a:rPr i="1" lang="en-US"/>
              <a:t>tuned</a:t>
            </a:r>
            <a:r>
              <a:rPr lang="en-US"/>
              <a:t> over and over again through trial and error, using something called </a:t>
            </a:r>
            <a:r>
              <a:rPr b="1" lang="en-US"/>
              <a:t>machine learning</a:t>
            </a:r>
            <a:r>
              <a:rPr lang="en-US"/>
              <a:t>.</a:t>
            </a:r>
            <a:br>
              <a:rPr lang="en-US"/>
            </a:br>
            <a:r>
              <a:rPr lang="en-US"/>
              <a:t>Think of it like: “Did this answer look human?” → Yes? Keep it. No? Try again.</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Step 3: Generating new stuff</a:t>
            </a:r>
            <a:endParaRPr/>
          </a:p>
          <a:p>
            <a:pPr indent="0" lvl="0" marL="158750" rtl="0" algn="l">
              <a:lnSpc>
                <a:spcPct val="100000"/>
              </a:lnSpc>
              <a:spcBef>
                <a:spcPts val="0"/>
              </a:spcBef>
              <a:spcAft>
                <a:spcPts val="0"/>
              </a:spcAft>
              <a:buSzPts val="1100"/>
              <a:buNone/>
            </a:pPr>
            <a:r>
              <a:rPr lang="en-US"/>
              <a:t>Once it’s trained, you can talk to it like:</a:t>
            </a:r>
            <a:endParaRPr/>
          </a:p>
          <a:p>
            <a:pPr indent="0" lvl="1" marL="615950" rtl="0" algn="l">
              <a:lnSpc>
                <a:spcPct val="100000"/>
              </a:lnSpc>
              <a:spcBef>
                <a:spcPts val="0"/>
              </a:spcBef>
              <a:spcAft>
                <a:spcPts val="0"/>
              </a:spcAft>
              <a:buSzPts val="1100"/>
              <a:buNone/>
            </a:pPr>
            <a:r>
              <a:rPr lang="en-US"/>
              <a:t>“Write me a rap battle between a dragon and a toaster.” “Make a picture of a unicorn eating noodles on Mars.” </a:t>
            </a:r>
            <a:br>
              <a:rPr lang="en-US"/>
            </a:br>
            <a:r>
              <a:rPr lang="en-US"/>
              <a:t>And it replies in seconds!</a:t>
            </a:r>
            <a:endParaRPr/>
          </a:p>
          <a:p>
            <a:pPr indent="0" lvl="0" marL="158750" rtl="0" algn="l">
              <a:lnSpc>
                <a:spcPct val="100000"/>
              </a:lnSpc>
              <a:spcBef>
                <a:spcPts val="0"/>
              </a:spcBef>
              <a:spcAft>
                <a:spcPts val="0"/>
              </a:spcAft>
              <a:buSzPts val="1100"/>
              <a:buNone/>
            </a:pPr>
            <a:r>
              <a:rPr lang="en-US"/>
              <a:t>Not because it memorised those exact things — but because it learned </a:t>
            </a:r>
            <a:r>
              <a:rPr i="1" lang="en-US"/>
              <a:t>how</a:t>
            </a:r>
            <a:r>
              <a:rPr lang="en-US"/>
              <a:t> language or visuals are put together and creates something </a:t>
            </a:r>
            <a:r>
              <a:rPr b="1" lang="en-US"/>
              <a:t>new</a:t>
            </a:r>
            <a:r>
              <a:rPr lang="en-US"/>
              <a:t> based on your style and vibe.</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Why It feels sorReal</a:t>
            </a:r>
            <a:endParaRPr/>
          </a:p>
          <a:p>
            <a:pPr indent="0" lvl="0" marL="158750" rtl="0" algn="l">
              <a:lnSpc>
                <a:spcPct val="100000"/>
              </a:lnSpc>
              <a:spcBef>
                <a:spcPts val="0"/>
              </a:spcBef>
              <a:spcAft>
                <a:spcPts val="0"/>
              </a:spcAft>
              <a:buSzPts val="1100"/>
              <a:buNone/>
            </a:pPr>
            <a:r>
              <a:rPr lang="en-US"/>
              <a:t>Generative AI is good at mimicking style. If you ask for:</a:t>
            </a:r>
            <a:endParaRPr/>
          </a:p>
          <a:p>
            <a:pPr indent="0" lvl="1" marL="615950" rtl="0" algn="l">
              <a:lnSpc>
                <a:spcPct val="100000"/>
              </a:lnSpc>
              <a:spcBef>
                <a:spcPts val="0"/>
              </a:spcBef>
              <a:spcAft>
                <a:spcPts val="0"/>
              </a:spcAft>
              <a:buSzPts val="1100"/>
              <a:buNone/>
            </a:pPr>
            <a:r>
              <a:rPr lang="en-US"/>
              <a:t>A horror story → it knows scary words and cliffhangers</a:t>
            </a:r>
            <a:endParaRPr/>
          </a:p>
          <a:p>
            <a:pPr indent="0" lvl="1" marL="615950" rtl="0" algn="l">
              <a:lnSpc>
                <a:spcPct val="100000"/>
              </a:lnSpc>
              <a:spcBef>
                <a:spcPts val="0"/>
              </a:spcBef>
              <a:spcAft>
                <a:spcPts val="0"/>
              </a:spcAft>
              <a:buSzPts val="1100"/>
              <a:buNone/>
            </a:pPr>
            <a:r>
              <a:rPr lang="en-US"/>
              <a:t>A YouTuber script → it adds “smash that like button!”</a:t>
            </a:r>
            <a:endParaRPr/>
          </a:p>
          <a:p>
            <a:pPr indent="0" lvl="1" marL="615950" rtl="0" algn="l">
              <a:lnSpc>
                <a:spcPct val="100000"/>
              </a:lnSpc>
              <a:spcBef>
                <a:spcPts val="0"/>
              </a:spcBef>
              <a:spcAft>
                <a:spcPts val="0"/>
              </a:spcAft>
              <a:buSzPts val="1100"/>
              <a:buNone/>
            </a:pPr>
            <a:r>
              <a:rPr lang="en-US"/>
              <a:t>A love song → cue dramatic lyrics and metaphors </a:t>
            </a:r>
            <a:endParaRPr/>
          </a:p>
          <a:p>
            <a:pPr indent="0" lvl="0" marL="158750" rtl="0" algn="l">
              <a:lnSpc>
                <a:spcPct val="100000"/>
              </a:lnSpc>
              <a:spcBef>
                <a:spcPts val="0"/>
              </a:spcBef>
              <a:spcAft>
                <a:spcPts val="0"/>
              </a:spcAft>
              <a:buSzPts val="1100"/>
              <a:buNone/>
            </a:pPr>
            <a:r>
              <a:rPr lang="en-US"/>
              <a:t>It blends what it has seen </a:t>
            </a:r>
            <a:r>
              <a:rPr b="1" lang="en-US"/>
              <a:t>thousands of times</a:t>
            </a:r>
            <a:r>
              <a:rPr lang="en-US"/>
              <a:t> into something that feels </a:t>
            </a:r>
            <a:r>
              <a:rPr i="1" lang="en-US"/>
              <a:t>like you asked a friend with talent and no sleep to create it on the spot</a:t>
            </a:r>
            <a:r>
              <a:rPr lang="en-US"/>
              <a:t>.</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But wait — It’s not magic or perfect!</a:t>
            </a:r>
            <a:endParaRPr/>
          </a:p>
          <a:p>
            <a:pPr indent="0" lvl="1" marL="615950" rtl="0" algn="l">
              <a:lnSpc>
                <a:spcPct val="100000"/>
              </a:lnSpc>
              <a:spcBef>
                <a:spcPts val="0"/>
              </a:spcBef>
              <a:spcAft>
                <a:spcPts val="0"/>
              </a:spcAft>
              <a:buSzPts val="1100"/>
              <a:buNone/>
            </a:pPr>
            <a:r>
              <a:rPr lang="en-US"/>
              <a:t>It can </a:t>
            </a:r>
            <a:r>
              <a:rPr b="1" lang="en-US"/>
              <a:t>make things up</a:t>
            </a:r>
            <a:r>
              <a:rPr lang="en-US"/>
              <a:t> (like a confident guesser).</a:t>
            </a:r>
            <a:endParaRPr/>
          </a:p>
          <a:p>
            <a:pPr indent="0" lvl="1" marL="615950" rtl="0" algn="l">
              <a:lnSpc>
                <a:spcPct val="100000"/>
              </a:lnSpc>
              <a:spcBef>
                <a:spcPts val="0"/>
              </a:spcBef>
              <a:spcAft>
                <a:spcPts val="0"/>
              </a:spcAft>
              <a:buSzPts val="1100"/>
              <a:buNone/>
            </a:pPr>
            <a:r>
              <a:rPr lang="en-US"/>
              <a:t>It doesn’t </a:t>
            </a:r>
            <a:r>
              <a:rPr i="1" lang="en-US"/>
              <a:t>understand</a:t>
            </a:r>
            <a:r>
              <a:rPr lang="en-US"/>
              <a:t> feelings or facts the way humans do.</a:t>
            </a:r>
            <a:endParaRPr/>
          </a:p>
          <a:p>
            <a:pPr indent="0" lvl="1" marL="615950" rtl="0" algn="l">
              <a:lnSpc>
                <a:spcPct val="100000"/>
              </a:lnSpc>
              <a:spcBef>
                <a:spcPts val="0"/>
              </a:spcBef>
              <a:spcAft>
                <a:spcPts val="0"/>
              </a:spcAft>
              <a:buSzPts val="1100"/>
              <a:buNone/>
            </a:pPr>
            <a:r>
              <a:rPr lang="en-US"/>
              <a:t>It sometimes shows </a:t>
            </a:r>
            <a:r>
              <a:rPr b="1" lang="en-US"/>
              <a:t>biases</a:t>
            </a:r>
            <a:r>
              <a:rPr lang="en-US"/>
              <a:t> if its training data had them.</a:t>
            </a:r>
            <a:endParaRPr/>
          </a:p>
          <a:p>
            <a:pPr indent="0" lvl="0" marL="158750" rtl="0" algn="l">
              <a:lnSpc>
                <a:spcPct val="100000"/>
              </a:lnSpc>
              <a:spcBef>
                <a:spcPts val="0"/>
              </a:spcBef>
              <a:spcAft>
                <a:spcPts val="0"/>
              </a:spcAft>
              <a:buSzPts val="1100"/>
              <a:buNone/>
            </a:pPr>
            <a:r>
              <a:rPr lang="en-US"/>
              <a:t>That’s why you—smart, curious students—are still </a:t>
            </a:r>
            <a:r>
              <a:rPr b="1" lang="en-US"/>
              <a:t>the most powerful tool</a:t>
            </a:r>
            <a:r>
              <a:rPr lang="en-US"/>
              <a:t> when it comes to using AI. You’ve got the ability to </a:t>
            </a:r>
            <a:r>
              <a:rPr b="1" lang="en-US"/>
              <a:t>question, fact-check, and remix</a:t>
            </a:r>
            <a:r>
              <a:rPr lang="en-US"/>
              <a:t> whatever it creates.</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TL;DR for teens:</a:t>
            </a:r>
            <a:endParaRPr/>
          </a:p>
          <a:p>
            <a:pPr indent="0" lvl="0" marL="158750" rtl="0" algn="l">
              <a:lnSpc>
                <a:spcPct val="100000"/>
              </a:lnSpc>
              <a:spcBef>
                <a:spcPts val="0"/>
              </a:spcBef>
              <a:spcAft>
                <a:spcPts val="0"/>
              </a:spcAft>
              <a:buSzPts val="1100"/>
              <a:buNone/>
            </a:pPr>
            <a:r>
              <a:rPr lang="en-US"/>
              <a:t>Generative AI is like a super-powered blender that mixes everything it’s learned from the internet and serves you new content based on your vibe. It doesn’t think like a human, but it’s super good at guessing what sounds or looks “right.” </a:t>
            </a:r>
            <a:br>
              <a:rPr lang="en-US"/>
            </a:br>
            <a:endParaRPr/>
          </a:p>
          <a:p>
            <a:pPr indent="0" lvl="0" marL="158750" rtl="0" algn="l">
              <a:lnSpc>
                <a:spcPct val="100000"/>
              </a:lnSpc>
              <a:spcBef>
                <a:spcPts val="0"/>
              </a:spcBef>
              <a:spcAft>
                <a:spcPts val="0"/>
              </a:spcAft>
              <a:buSzPts val="1100"/>
              <a:buNone/>
            </a:pPr>
            <a:br>
              <a:rPr b="0" lang="en-US"/>
            </a:br>
            <a:r>
              <a:rPr b="1" lang="en-US"/>
              <a:t>Activity: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Neural Networks - Machine Learning for Kids: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https://machinelearningforkids.co.uk/</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to use: </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https://www.youtube.com/watch?v=-lCezpMs3tk</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t/>
            </a:r>
            <a:endParaRPr b="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en-US"/>
              <a:t>Teachers can choose from Activity 1. (for older students) OR Activity 2. (for younger students) at the end of the page</a:t>
            </a:r>
            <a:endParaRPr b="1"/>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Activity 1: What Is AI ethics?</a:t>
            </a:r>
            <a:endParaRPr/>
          </a:p>
          <a:p>
            <a:pPr indent="0" lvl="0" marL="158750" rtl="0" algn="l">
              <a:lnSpc>
                <a:spcPct val="100000"/>
              </a:lnSpc>
              <a:spcBef>
                <a:spcPts val="0"/>
              </a:spcBef>
              <a:spcAft>
                <a:spcPts val="0"/>
              </a:spcAft>
              <a:buSzPts val="1100"/>
              <a:buNone/>
            </a:pPr>
            <a:r>
              <a:rPr lang="en-US"/>
              <a:t>Ethics is about what’s right and wrong. So when we talk about </a:t>
            </a:r>
            <a:r>
              <a:rPr b="1" lang="en-US"/>
              <a:t>AI ethics</a:t>
            </a:r>
            <a:r>
              <a:rPr lang="en-US"/>
              <a:t>, we’re asking:</a:t>
            </a:r>
            <a:endParaRPr/>
          </a:p>
          <a:p>
            <a:pPr indent="0" lvl="0" marL="158750" rtl="0" algn="l">
              <a:lnSpc>
                <a:spcPct val="100000"/>
              </a:lnSpc>
              <a:spcBef>
                <a:spcPts val="0"/>
              </a:spcBef>
              <a:spcAft>
                <a:spcPts val="0"/>
              </a:spcAft>
              <a:buSzPts val="1100"/>
              <a:buNone/>
            </a:pPr>
            <a:r>
              <a:rPr i="1" lang="en-US"/>
              <a:t>“Is it fair, honest, and responsible for AI to be used this way?”</a:t>
            </a:r>
            <a:r>
              <a:rPr lang="en-US"/>
              <a:t> </a:t>
            </a:r>
            <a:br>
              <a:rPr lang="en-US"/>
            </a:br>
            <a:endParaRPr/>
          </a:p>
          <a:p>
            <a:pPr indent="0" lvl="0" marL="158750" rtl="0" algn="l">
              <a:lnSpc>
                <a:spcPct val="100000"/>
              </a:lnSpc>
              <a:spcBef>
                <a:spcPts val="0"/>
              </a:spcBef>
              <a:spcAft>
                <a:spcPts val="0"/>
              </a:spcAft>
              <a:buSzPts val="1100"/>
              <a:buNone/>
            </a:pPr>
            <a:r>
              <a:rPr lang="en-US"/>
              <a:t>Imagine AI as a super-smart tool that can write stories, give advice, or create images. Sounds cool, right? But it also raises big questions—especially around </a:t>
            </a:r>
            <a:r>
              <a:rPr b="1" lang="en-US"/>
              <a:t>bias</a:t>
            </a:r>
            <a:r>
              <a:rPr lang="en-US"/>
              <a:t>, </a:t>
            </a:r>
            <a:r>
              <a:rPr b="1" lang="en-US"/>
              <a:t>misinformation</a:t>
            </a:r>
            <a:r>
              <a:rPr lang="en-US"/>
              <a:t>, and </a:t>
            </a:r>
            <a:r>
              <a:rPr b="1" lang="en-US"/>
              <a:t>responsibility</a:t>
            </a:r>
            <a:r>
              <a:rPr lang="en-US"/>
              <a:t>.</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1. Bias – When AI isn’t fair</a:t>
            </a:r>
            <a:endParaRPr/>
          </a:p>
          <a:p>
            <a:pPr indent="0" lvl="0" marL="158750" rtl="0" algn="l">
              <a:lnSpc>
                <a:spcPct val="100000"/>
              </a:lnSpc>
              <a:spcBef>
                <a:spcPts val="0"/>
              </a:spcBef>
              <a:spcAft>
                <a:spcPts val="0"/>
              </a:spcAft>
              <a:buSzPts val="1100"/>
              <a:buNone/>
            </a:pPr>
            <a:r>
              <a:rPr lang="en-US"/>
              <a:t>AI learns from data that people create. But people have </a:t>
            </a:r>
            <a:r>
              <a:rPr b="1" lang="en-US"/>
              <a:t>biases</a:t>
            </a:r>
            <a:r>
              <a:rPr lang="en-US"/>
              <a:t>—assumptions, stereotypes, and blind spots. So if the training data is biased, the AI can </a:t>
            </a:r>
            <a:r>
              <a:rPr b="1" lang="en-US"/>
              <a:t>repeat or even amplify</a:t>
            </a:r>
            <a:r>
              <a:rPr lang="en-US"/>
              <a:t> those biases.</a:t>
            </a:r>
            <a:br>
              <a:rPr lang="en-US"/>
            </a:br>
            <a:endParaRPr/>
          </a:p>
          <a:p>
            <a:pPr indent="0" lvl="0" marL="158750" rtl="0" algn="l">
              <a:lnSpc>
                <a:spcPct val="100000"/>
              </a:lnSpc>
              <a:spcBef>
                <a:spcPts val="0"/>
              </a:spcBef>
              <a:spcAft>
                <a:spcPts val="0"/>
              </a:spcAft>
              <a:buSzPts val="1100"/>
              <a:buNone/>
            </a:pPr>
            <a:r>
              <a:rPr b="1" lang="en-US"/>
              <a:t>Example for teens:</a:t>
            </a:r>
            <a:endParaRPr/>
          </a:p>
          <a:p>
            <a:pPr indent="0" lvl="0" marL="158750" rtl="0" algn="l">
              <a:lnSpc>
                <a:spcPct val="100000"/>
              </a:lnSpc>
              <a:spcBef>
                <a:spcPts val="0"/>
              </a:spcBef>
              <a:spcAft>
                <a:spcPts val="0"/>
              </a:spcAft>
              <a:buSzPts val="1100"/>
              <a:buNone/>
            </a:pPr>
            <a:r>
              <a:rPr lang="en-US"/>
              <a:t>An AI that recommends books might mostly suggest titles with male heroes if most training data favoured them. Or an AI drawing app might misrepresent people from different ethnic backgrounds.</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 What to do:</a:t>
            </a:r>
            <a:endParaRPr/>
          </a:p>
          <a:p>
            <a:pPr indent="0" lvl="0" marL="158750" rtl="0" algn="l">
              <a:lnSpc>
                <a:spcPct val="100000"/>
              </a:lnSpc>
              <a:spcBef>
                <a:spcPts val="0"/>
              </a:spcBef>
              <a:spcAft>
                <a:spcPts val="0"/>
              </a:spcAft>
              <a:buSzPts val="1100"/>
              <a:buNone/>
            </a:pPr>
            <a:r>
              <a:rPr lang="en-US"/>
              <a:t>Teach students how to </a:t>
            </a:r>
            <a:r>
              <a:rPr b="1" lang="en-US"/>
              <a:t>spot bias</a:t>
            </a:r>
            <a:r>
              <a:rPr lang="en-US"/>
              <a:t> in AI tools.</a:t>
            </a:r>
            <a:endParaRPr/>
          </a:p>
          <a:p>
            <a:pPr indent="0" lvl="0" marL="158750" rtl="0" algn="l">
              <a:lnSpc>
                <a:spcPct val="100000"/>
              </a:lnSpc>
              <a:spcBef>
                <a:spcPts val="0"/>
              </a:spcBef>
              <a:spcAft>
                <a:spcPts val="0"/>
              </a:spcAft>
              <a:buSzPts val="1100"/>
              <a:buNone/>
            </a:pPr>
            <a:r>
              <a:rPr lang="en-US"/>
              <a:t>Encourage them to </a:t>
            </a:r>
            <a:r>
              <a:rPr b="1" lang="en-US"/>
              <a:t>ask questions</a:t>
            </a:r>
            <a:r>
              <a:rPr lang="en-US"/>
              <a:t> like:</a:t>
            </a:r>
            <a:endParaRPr/>
          </a:p>
          <a:p>
            <a:pPr indent="0" lvl="0" marL="158750" rtl="0" algn="l">
              <a:lnSpc>
                <a:spcPct val="100000"/>
              </a:lnSpc>
              <a:spcBef>
                <a:spcPts val="0"/>
              </a:spcBef>
              <a:spcAft>
                <a:spcPts val="0"/>
              </a:spcAft>
              <a:buSzPts val="1100"/>
              <a:buNone/>
            </a:pPr>
            <a:r>
              <a:rPr i="1" lang="en-US"/>
              <a:t>“Whose voices are missing?”</a:t>
            </a:r>
            <a:endParaRPr/>
          </a:p>
          <a:p>
            <a:pPr indent="0" lvl="0" marL="158750" rtl="0" algn="l">
              <a:lnSpc>
                <a:spcPct val="100000"/>
              </a:lnSpc>
              <a:spcBef>
                <a:spcPts val="0"/>
              </a:spcBef>
              <a:spcAft>
                <a:spcPts val="0"/>
              </a:spcAft>
              <a:buSzPts val="1100"/>
              <a:buNone/>
            </a:pPr>
            <a:r>
              <a:rPr i="1" lang="en-US"/>
              <a:t>“Does this reflect real diversity?”</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 2. Misinformation – When AI generates lies</a:t>
            </a:r>
            <a:endParaRPr b="1"/>
          </a:p>
          <a:p>
            <a:pPr indent="0" lvl="0" marL="158750" rtl="0" algn="l">
              <a:lnSpc>
                <a:spcPct val="100000"/>
              </a:lnSpc>
              <a:spcBef>
                <a:spcPts val="0"/>
              </a:spcBef>
              <a:spcAft>
                <a:spcPts val="0"/>
              </a:spcAft>
              <a:buSzPts val="1100"/>
              <a:buNone/>
            </a:pPr>
            <a:r>
              <a:rPr lang="en-US"/>
              <a:t>Generative AI doesn’t know what’s true—it’s just really good at making things </a:t>
            </a:r>
            <a:r>
              <a:rPr b="1" lang="en-US"/>
              <a:t>sound believable</a:t>
            </a:r>
            <a:r>
              <a:rPr lang="en-US"/>
              <a:t>. It may create:</a:t>
            </a:r>
            <a:endParaRPr/>
          </a:p>
          <a:p>
            <a:pPr indent="-298450" lvl="0" marL="457200" rtl="0" algn="l">
              <a:lnSpc>
                <a:spcPct val="100000"/>
              </a:lnSpc>
              <a:spcBef>
                <a:spcPts val="0"/>
              </a:spcBef>
              <a:spcAft>
                <a:spcPts val="0"/>
              </a:spcAft>
              <a:buSzPts val="1100"/>
              <a:buChar char="●"/>
            </a:pPr>
            <a:r>
              <a:rPr lang="en-US"/>
              <a:t>Fake facts</a:t>
            </a:r>
            <a:endParaRPr/>
          </a:p>
          <a:p>
            <a:pPr indent="-298450" lvl="0" marL="457200" rtl="0" algn="l">
              <a:lnSpc>
                <a:spcPct val="100000"/>
              </a:lnSpc>
              <a:spcBef>
                <a:spcPts val="0"/>
              </a:spcBef>
              <a:spcAft>
                <a:spcPts val="0"/>
              </a:spcAft>
              <a:buSzPts val="1100"/>
              <a:buChar char="●"/>
            </a:pPr>
            <a:r>
              <a:rPr lang="en-US"/>
              <a:t>Convincing but wrong explanations</a:t>
            </a:r>
            <a:endParaRPr/>
          </a:p>
          <a:p>
            <a:pPr indent="-298450" lvl="0" marL="457200" rtl="0" algn="l">
              <a:lnSpc>
                <a:spcPct val="100000"/>
              </a:lnSpc>
              <a:spcBef>
                <a:spcPts val="0"/>
              </a:spcBef>
              <a:spcAft>
                <a:spcPts val="0"/>
              </a:spcAft>
              <a:buSzPts val="1100"/>
              <a:buChar char="●"/>
            </a:pPr>
            <a:r>
              <a:rPr lang="en-US"/>
              <a:t>Deepfakes (realistic but fake videos or images)</a:t>
            </a:r>
            <a:endParaRPr/>
          </a:p>
          <a:p>
            <a:pPr indent="0" lvl="0" marL="158750" rtl="0" algn="l">
              <a:lnSpc>
                <a:spcPct val="100000"/>
              </a:lnSpc>
              <a:spcBef>
                <a:spcPts val="0"/>
              </a:spcBef>
              <a:spcAft>
                <a:spcPts val="0"/>
              </a:spcAft>
              <a:buSzPts val="1100"/>
              <a:buNone/>
            </a:pPr>
            <a:br>
              <a:rPr lang="en-US"/>
            </a:br>
            <a:r>
              <a:rPr b="1" lang="en-US"/>
              <a:t>Example for teens:</a:t>
            </a:r>
            <a:endParaRPr/>
          </a:p>
          <a:p>
            <a:pPr indent="0" lvl="0" marL="158750" rtl="0" algn="l">
              <a:lnSpc>
                <a:spcPct val="100000"/>
              </a:lnSpc>
              <a:spcBef>
                <a:spcPts val="0"/>
              </a:spcBef>
              <a:spcAft>
                <a:spcPts val="0"/>
              </a:spcAft>
              <a:buSzPts val="1100"/>
              <a:buNone/>
            </a:pPr>
            <a:r>
              <a:rPr lang="en-US"/>
              <a:t>An AI chatbot might confidently say that “koalas are bears” (they’re not). Or a fake video might show a teacher saying something offensive that they never said.</a:t>
            </a:r>
            <a:endParaRPr/>
          </a:p>
          <a:p>
            <a:pPr indent="0" lvl="0" marL="158750" rtl="0" algn="l">
              <a:lnSpc>
                <a:spcPct val="100000"/>
              </a:lnSpc>
              <a:spcBef>
                <a:spcPts val="0"/>
              </a:spcBef>
              <a:spcAft>
                <a:spcPts val="0"/>
              </a:spcAft>
              <a:buSzPts val="1100"/>
              <a:buNone/>
            </a:pPr>
            <a:br>
              <a:rPr lang="en-US"/>
            </a:br>
            <a:r>
              <a:rPr b="1" lang="en-US"/>
              <a:t> What to do:</a:t>
            </a:r>
            <a:endParaRPr/>
          </a:p>
          <a:p>
            <a:pPr indent="0" lvl="0" marL="158750" rtl="0" algn="l">
              <a:lnSpc>
                <a:spcPct val="100000"/>
              </a:lnSpc>
              <a:spcBef>
                <a:spcPts val="0"/>
              </a:spcBef>
              <a:spcAft>
                <a:spcPts val="0"/>
              </a:spcAft>
              <a:buSzPts val="1100"/>
              <a:buNone/>
            </a:pPr>
            <a:r>
              <a:rPr lang="en-US"/>
              <a:t>Encourage </a:t>
            </a:r>
            <a:r>
              <a:rPr b="1" lang="en-US"/>
              <a:t>fact-checking</a:t>
            </a:r>
            <a:r>
              <a:rPr lang="en-US"/>
              <a:t> using reliable sources.</a:t>
            </a:r>
            <a:endParaRPr/>
          </a:p>
          <a:p>
            <a:pPr indent="0" lvl="0" marL="158750" rtl="0" algn="l">
              <a:lnSpc>
                <a:spcPct val="100000"/>
              </a:lnSpc>
              <a:spcBef>
                <a:spcPts val="0"/>
              </a:spcBef>
              <a:spcAft>
                <a:spcPts val="0"/>
              </a:spcAft>
              <a:buSzPts val="1100"/>
              <a:buNone/>
            </a:pPr>
            <a:r>
              <a:rPr lang="en-US"/>
              <a:t>Practice identifying </a:t>
            </a:r>
            <a:r>
              <a:rPr b="1" lang="en-US"/>
              <a:t>hallucinations</a:t>
            </a:r>
            <a:r>
              <a:rPr lang="en-US"/>
              <a:t> (AI mistakes).</a:t>
            </a:r>
            <a:endParaRPr/>
          </a:p>
          <a:p>
            <a:pPr indent="0" lvl="0" marL="158750" rtl="0" algn="l">
              <a:lnSpc>
                <a:spcPct val="100000"/>
              </a:lnSpc>
              <a:spcBef>
                <a:spcPts val="0"/>
              </a:spcBef>
              <a:spcAft>
                <a:spcPts val="0"/>
              </a:spcAft>
              <a:buSzPts val="1100"/>
              <a:buNone/>
            </a:pPr>
            <a:r>
              <a:rPr lang="en-US"/>
              <a:t>Use </a:t>
            </a:r>
            <a:r>
              <a:rPr b="1" lang="en-US"/>
              <a:t>AI detection tools</a:t>
            </a:r>
            <a:r>
              <a:rPr lang="en-US"/>
              <a:t> and </a:t>
            </a:r>
            <a:r>
              <a:rPr b="1" lang="en-US"/>
              <a:t>reverse image search</a:t>
            </a:r>
            <a:r>
              <a:rPr lang="en-US"/>
              <a:t>.</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3. Responsibility – Who’s in charge?</a:t>
            </a:r>
            <a:endParaRPr/>
          </a:p>
          <a:p>
            <a:pPr indent="0" lvl="0" marL="158750" rtl="0" algn="l">
              <a:lnSpc>
                <a:spcPct val="100000"/>
              </a:lnSpc>
              <a:spcBef>
                <a:spcPts val="0"/>
              </a:spcBef>
              <a:spcAft>
                <a:spcPts val="0"/>
              </a:spcAft>
              <a:buSzPts val="1100"/>
              <a:buNone/>
            </a:pPr>
            <a:br>
              <a:rPr lang="en-US"/>
            </a:br>
            <a:r>
              <a:rPr b="1" lang="en-US"/>
              <a:t>What’s going on:</a:t>
            </a:r>
            <a:endParaRPr/>
          </a:p>
          <a:p>
            <a:pPr indent="0" lvl="0" marL="158750" rtl="0" algn="l">
              <a:lnSpc>
                <a:spcPct val="100000"/>
              </a:lnSpc>
              <a:spcBef>
                <a:spcPts val="0"/>
              </a:spcBef>
              <a:spcAft>
                <a:spcPts val="0"/>
              </a:spcAft>
              <a:buSzPts val="1100"/>
              <a:buNone/>
            </a:pPr>
            <a:r>
              <a:rPr lang="en-US"/>
              <a:t>If AI creates something harmful—who’s to blame?</a:t>
            </a:r>
            <a:endParaRPr/>
          </a:p>
          <a:p>
            <a:pPr indent="0" lvl="0" marL="158750" rtl="0" algn="l">
              <a:lnSpc>
                <a:spcPct val="100000"/>
              </a:lnSpc>
              <a:spcBef>
                <a:spcPts val="0"/>
              </a:spcBef>
              <a:spcAft>
                <a:spcPts val="0"/>
              </a:spcAft>
              <a:buSzPts val="1100"/>
              <a:buNone/>
            </a:pPr>
            <a:r>
              <a:rPr lang="en-US"/>
              <a:t>The programmer?</a:t>
            </a:r>
            <a:endParaRPr/>
          </a:p>
          <a:p>
            <a:pPr indent="0" lvl="0" marL="158750" rtl="0" algn="l">
              <a:lnSpc>
                <a:spcPct val="100000"/>
              </a:lnSpc>
              <a:spcBef>
                <a:spcPts val="0"/>
              </a:spcBef>
              <a:spcAft>
                <a:spcPts val="0"/>
              </a:spcAft>
              <a:buSzPts val="1100"/>
              <a:buNone/>
            </a:pPr>
            <a:r>
              <a:rPr lang="en-US"/>
              <a:t>The user?</a:t>
            </a:r>
            <a:endParaRPr/>
          </a:p>
          <a:p>
            <a:pPr indent="0" lvl="0" marL="158750" rtl="0" algn="l">
              <a:lnSpc>
                <a:spcPct val="100000"/>
              </a:lnSpc>
              <a:spcBef>
                <a:spcPts val="0"/>
              </a:spcBef>
              <a:spcAft>
                <a:spcPts val="0"/>
              </a:spcAft>
              <a:buSzPts val="1100"/>
              <a:buNone/>
            </a:pPr>
            <a:r>
              <a:rPr lang="en-US"/>
              <a:t>The company?</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lang="en-US"/>
              <a:t>We also need to talk about </a:t>
            </a:r>
            <a:r>
              <a:rPr b="1" lang="en-US"/>
              <a:t>overuse</a:t>
            </a:r>
            <a:r>
              <a:rPr lang="en-US"/>
              <a:t>. Should we trust AI to write school essays or judge what’s “appropriate” in art or speech?</a:t>
            </a:r>
            <a:endParaRPr/>
          </a:p>
          <a:p>
            <a:pPr indent="0" lvl="0" marL="158750" rtl="0" algn="l">
              <a:lnSpc>
                <a:spcPct val="100000"/>
              </a:lnSpc>
              <a:spcBef>
                <a:spcPts val="0"/>
              </a:spcBef>
              <a:spcAft>
                <a:spcPts val="0"/>
              </a:spcAft>
              <a:buSzPts val="1100"/>
              <a:buNone/>
            </a:pPr>
            <a:br>
              <a:rPr lang="en-US"/>
            </a:br>
            <a:r>
              <a:rPr b="1" lang="en-US"/>
              <a:t>Example for teens:</a:t>
            </a:r>
            <a:endParaRPr/>
          </a:p>
          <a:p>
            <a:pPr indent="0" lvl="0" marL="158750" rtl="0" algn="l">
              <a:lnSpc>
                <a:spcPct val="100000"/>
              </a:lnSpc>
              <a:spcBef>
                <a:spcPts val="0"/>
              </a:spcBef>
              <a:spcAft>
                <a:spcPts val="0"/>
              </a:spcAft>
              <a:buSzPts val="1100"/>
              <a:buNone/>
            </a:pPr>
            <a:r>
              <a:rPr lang="en-US"/>
              <a:t>If a student uses AI to write a mean post and it goes viral, </a:t>
            </a:r>
            <a:r>
              <a:rPr b="1" lang="en-US"/>
              <a:t>who’s responsible</a:t>
            </a:r>
            <a:r>
              <a:rPr lang="en-US"/>
              <a:t>—the student or the tool?</a:t>
            </a:r>
            <a:endParaRPr/>
          </a:p>
          <a:p>
            <a:pPr indent="0" lvl="0" marL="158750" rtl="0" algn="l">
              <a:lnSpc>
                <a:spcPct val="100000"/>
              </a:lnSpc>
              <a:spcBef>
                <a:spcPts val="0"/>
              </a:spcBef>
              <a:spcAft>
                <a:spcPts val="0"/>
              </a:spcAft>
              <a:buSzPts val="1100"/>
              <a:buNone/>
            </a:pPr>
            <a:br>
              <a:rPr lang="en-US"/>
            </a:br>
            <a:r>
              <a:rPr b="1" lang="en-US"/>
              <a:t>What to do:</a:t>
            </a:r>
            <a:endParaRPr/>
          </a:p>
          <a:p>
            <a:pPr indent="0" lvl="0" marL="158750" rtl="0" algn="l">
              <a:lnSpc>
                <a:spcPct val="100000"/>
              </a:lnSpc>
              <a:spcBef>
                <a:spcPts val="0"/>
              </a:spcBef>
              <a:spcAft>
                <a:spcPts val="0"/>
              </a:spcAft>
              <a:buSzPts val="1100"/>
              <a:buNone/>
            </a:pPr>
            <a:r>
              <a:rPr lang="en-US"/>
              <a:t>Build a culture of </a:t>
            </a:r>
            <a:r>
              <a:rPr b="1" lang="en-US"/>
              <a:t>digital responsibility</a:t>
            </a:r>
            <a:r>
              <a:rPr lang="en-US"/>
              <a:t>.</a:t>
            </a:r>
            <a:endParaRPr/>
          </a:p>
          <a:p>
            <a:pPr indent="0" lvl="0" marL="158750" rtl="0" algn="l">
              <a:lnSpc>
                <a:spcPct val="100000"/>
              </a:lnSpc>
              <a:spcBef>
                <a:spcPts val="0"/>
              </a:spcBef>
              <a:spcAft>
                <a:spcPts val="0"/>
              </a:spcAft>
              <a:buSzPts val="1100"/>
              <a:buNone/>
            </a:pPr>
            <a:r>
              <a:rPr lang="en-US"/>
              <a:t>Discuss </a:t>
            </a:r>
            <a:r>
              <a:rPr b="1" lang="en-US"/>
              <a:t>when</a:t>
            </a:r>
            <a:r>
              <a:rPr lang="en-US"/>
              <a:t> it’s OK to use AI—and when it’s not.</a:t>
            </a:r>
            <a:endParaRPr/>
          </a:p>
          <a:p>
            <a:pPr indent="0" lvl="0" marL="158750" rtl="0" algn="l">
              <a:lnSpc>
                <a:spcPct val="100000"/>
              </a:lnSpc>
              <a:spcBef>
                <a:spcPts val="0"/>
              </a:spcBef>
              <a:spcAft>
                <a:spcPts val="0"/>
              </a:spcAft>
              <a:buSzPts val="1100"/>
              <a:buNone/>
            </a:pPr>
            <a:r>
              <a:rPr lang="en-US"/>
              <a:t>Talk about </a:t>
            </a:r>
            <a:r>
              <a:rPr b="1" lang="en-US"/>
              <a:t>plagiarism, consent</a:t>
            </a:r>
            <a:r>
              <a:rPr lang="en-US"/>
              <a:t>, and </a:t>
            </a:r>
            <a:r>
              <a:rPr b="1" lang="en-US"/>
              <a:t>online reputation</a:t>
            </a:r>
            <a:r>
              <a:rPr lang="en-US"/>
              <a:t>.</a:t>
            </a:r>
            <a:endParaRPr b="1"/>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Teaching strategies for the classroom:</a:t>
            </a:r>
            <a:endParaRPr/>
          </a:p>
          <a:p>
            <a:pPr indent="0" lvl="0" marL="158750" rtl="0" algn="l">
              <a:lnSpc>
                <a:spcPct val="100000"/>
              </a:lnSpc>
              <a:spcBef>
                <a:spcPts val="0"/>
              </a:spcBef>
              <a:spcAft>
                <a:spcPts val="0"/>
              </a:spcAft>
              <a:buSzPts val="1100"/>
              <a:buNone/>
            </a:pPr>
            <a:r>
              <a:rPr b="1" lang="en-US"/>
              <a:t>Debates:</a:t>
            </a:r>
            <a:endParaRPr/>
          </a:p>
          <a:p>
            <a:pPr indent="0" lvl="0" marL="158750" rtl="0" algn="l">
              <a:lnSpc>
                <a:spcPct val="100000"/>
              </a:lnSpc>
              <a:spcBef>
                <a:spcPts val="0"/>
              </a:spcBef>
              <a:spcAft>
                <a:spcPts val="0"/>
              </a:spcAft>
              <a:buSzPts val="1100"/>
              <a:buNone/>
            </a:pPr>
            <a:r>
              <a:rPr lang="en-US"/>
              <a:t>“Should students be allowed to use AI for homework?”</a:t>
            </a:r>
            <a:endParaRPr/>
          </a:p>
          <a:p>
            <a:pPr indent="0" lvl="0" marL="158750" rtl="0" algn="l">
              <a:lnSpc>
                <a:spcPct val="100000"/>
              </a:lnSpc>
              <a:spcBef>
                <a:spcPts val="0"/>
              </a:spcBef>
              <a:spcAft>
                <a:spcPts val="0"/>
              </a:spcAft>
              <a:buSzPts val="1100"/>
              <a:buNone/>
            </a:pPr>
            <a:r>
              <a:rPr b="1" lang="en-US"/>
              <a:t>Fact-checking activities:</a:t>
            </a:r>
            <a:endParaRPr/>
          </a:p>
          <a:p>
            <a:pPr indent="0" lvl="0" marL="158750" rtl="0" algn="l">
              <a:lnSpc>
                <a:spcPct val="100000"/>
              </a:lnSpc>
              <a:spcBef>
                <a:spcPts val="0"/>
              </a:spcBef>
              <a:spcAft>
                <a:spcPts val="0"/>
              </a:spcAft>
              <a:buSzPts val="1100"/>
              <a:buNone/>
            </a:pPr>
            <a:r>
              <a:rPr lang="en-US"/>
              <a:t>Give students AI-generated texts and have them highlight false or misleading parts.</a:t>
            </a:r>
            <a:endParaRPr/>
          </a:p>
          <a:p>
            <a:pPr indent="0" lvl="0" marL="158750" rtl="0" algn="l">
              <a:lnSpc>
                <a:spcPct val="100000"/>
              </a:lnSpc>
              <a:spcBef>
                <a:spcPts val="0"/>
              </a:spcBef>
              <a:spcAft>
                <a:spcPts val="0"/>
              </a:spcAft>
              <a:buSzPts val="1100"/>
              <a:buNone/>
            </a:pPr>
            <a:r>
              <a:rPr b="1" lang="en-US"/>
              <a:t>Bias spotting games:</a:t>
            </a:r>
            <a:endParaRPr/>
          </a:p>
          <a:p>
            <a:pPr indent="0" lvl="0" marL="158750" rtl="0" algn="l">
              <a:lnSpc>
                <a:spcPct val="100000"/>
              </a:lnSpc>
              <a:spcBef>
                <a:spcPts val="0"/>
              </a:spcBef>
              <a:spcAft>
                <a:spcPts val="0"/>
              </a:spcAft>
              <a:buSzPts val="1100"/>
              <a:buNone/>
            </a:pPr>
            <a:r>
              <a:rPr lang="en-US"/>
              <a:t>Show AI-generated images and ask: “Is anything missing?” or “Who is represented?”</a:t>
            </a:r>
            <a:endParaRPr/>
          </a:p>
          <a:p>
            <a:pPr indent="0" lvl="0" marL="158750" rtl="0" algn="l">
              <a:lnSpc>
                <a:spcPct val="100000"/>
              </a:lnSpc>
              <a:spcBef>
                <a:spcPts val="0"/>
              </a:spcBef>
              <a:spcAft>
                <a:spcPts val="0"/>
              </a:spcAft>
              <a:buSzPts val="1100"/>
              <a:buNone/>
            </a:pPr>
            <a:r>
              <a:rPr b="1" lang="en-US"/>
              <a:t>Scenario roleplays:</a:t>
            </a:r>
            <a:endParaRPr/>
          </a:p>
          <a:p>
            <a:pPr indent="0" lvl="0" marL="158750" rtl="0" algn="l">
              <a:lnSpc>
                <a:spcPct val="100000"/>
              </a:lnSpc>
              <a:spcBef>
                <a:spcPts val="0"/>
              </a:spcBef>
              <a:spcAft>
                <a:spcPts val="0"/>
              </a:spcAft>
              <a:buSzPts val="1100"/>
              <a:buNone/>
            </a:pPr>
            <a:r>
              <a:rPr lang="en-US"/>
              <a:t>“What if someone used AI to fake a teacher’s voice?”</a:t>
            </a:r>
            <a:endParaRPr/>
          </a:p>
          <a:p>
            <a:pPr indent="0" lvl="0" marL="158750" rtl="0" algn="l">
              <a:lnSpc>
                <a:spcPct val="100000"/>
              </a:lnSpc>
              <a:spcBef>
                <a:spcPts val="0"/>
              </a:spcBef>
              <a:spcAft>
                <a:spcPts val="0"/>
              </a:spcAft>
              <a:buSzPts val="1100"/>
              <a:buNone/>
            </a:pPr>
            <a:r>
              <a:rPr b="1" lang="en-US"/>
              <a:t>Ethics carousel:</a:t>
            </a:r>
            <a:endParaRPr/>
          </a:p>
          <a:p>
            <a:pPr indent="0" lvl="0" marL="158750" rtl="0" algn="l">
              <a:lnSpc>
                <a:spcPct val="100000"/>
              </a:lnSpc>
              <a:spcBef>
                <a:spcPts val="0"/>
              </a:spcBef>
              <a:spcAft>
                <a:spcPts val="0"/>
              </a:spcAft>
              <a:buSzPts val="1100"/>
              <a:buNone/>
            </a:pPr>
            <a:r>
              <a:rPr lang="en-US"/>
              <a:t>Stations with questions like:</a:t>
            </a:r>
            <a:endParaRPr/>
          </a:p>
          <a:p>
            <a:pPr indent="0" lvl="0" marL="158750" rtl="0" algn="l">
              <a:lnSpc>
                <a:spcPct val="100000"/>
              </a:lnSpc>
              <a:spcBef>
                <a:spcPts val="0"/>
              </a:spcBef>
              <a:spcAft>
                <a:spcPts val="0"/>
              </a:spcAft>
              <a:buSzPts val="1100"/>
              <a:buNone/>
            </a:pPr>
            <a:r>
              <a:rPr lang="en-US"/>
              <a:t>“Can AI be racist?”</a:t>
            </a:r>
            <a:endParaRPr/>
          </a:p>
          <a:p>
            <a:pPr indent="0" lvl="0" marL="158750" rtl="0" algn="l">
              <a:lnSpc>
                <a:spcPct val="100000"/>
              </a:lnSpc>
              <a:spcBef>
                <a:spcPts val="0"/>
              </a:spcBef>
              <a:spcAft>
                <a:spcPts val="0"/>
              </a:spcAft>
              <a:buSzPts val="1100"/>
              <a:buNone/>
            </a:pPr>
            <a:r>
              <a:rPr lang="en-US"/>
              <a:t>“Should AI have feelings?”</a:t>
            </a:r>
            <a:endParaRPr/>
          </a:p>
          <a:p>
            <a:pPr indent="0" lvl="0" marL="158750" rtl="0" algn="l">
              <a:lnSpc>
                <a:spcPct val="100000"/>
              </a:lnSpc>
              <a:spcBef>
                <a:spcPts val="0"/>
              </a:spcBef>
              <a:spcAft>
                <a:spcPts val="0"/>
              </a:spcAft>
              <a:buSzPts val="1100"/>
              <a:buNone/>
            </a:pPr>
            <a:r>
              <a:rPr lang="en-US"/>
              <a:t>“Can AI art win a competition?”</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 Final Thought for Students:</a:t>
            </a:r>
            <a:endParaRPr/>
          </a:p>
          <a:p>
            <a:pPr indent="0" lvl="0" marL="158750" rtl="0" algn="l">
              <a:lnSpc>
                <a:spcPct val="100000"/>
              </a:lnSpc>
              <a:spcBef>
                <a:spcPts val="0"/>
              </a:spcBef>
              <a:spcAft>
                <a:spcPts val="0"/>
              </a:spcAft>
              <a:buSzPts val="1100"/>
              <a:buNone/>
            </a:pPr>
            <a:r>
              <a:rPr lang="en-US"/>
              <a:t>“AI is powerful—but </a:t>
            </a:r>
            <a:r>
              <a:rPr b="1" lang="en-US"/>
              <a:t>you</a:t>
            </a:r>
            <a:r>
              <a:rPr lang="en-US"/>
              <a:t> are the one in control. It’s your brain and your values that help you use it wisely.” </a:t>
            </a:r>
            <a:endParaRPr/>
          </a:p>
          <a:p>
            <a:pPr indent="0" lvl="0" marL="158750" rtl="0" algn="l">
              <a:lnSpc>
                <a:spcPct val="100000"/>
              </a:lnSpc>
              <a:spcBef>
                <a:spcPts val="0"/>
              </a:spcBef>
              <a:spcAft>
                <a:spcPts val="0"/>
              </a:spcAft>
              <a:buSzPts val="1100"/>
              <a:buNone/>
            </a:pPr>
            <a:r>
              <a:rPr lang="en-US"/>
              <a:t>Would you like this turned into a classroom-ready worksheet, comic, or slideshow?</a:t>
            </a:r>
            <a:endParaRPr/>
          </a:p>
          <a:p>
            <a:pPr indent="0" lvl="0" marL="158750" rtl="0" algn="l">
              <a:lnSpc>
                <a:spcPct val="100000"/>
              </a:lnSpc>
              <a:spcBef>
                <a:spcPts val="0"/>
              </a:spcBef>
              <a:spcAft>
                <a:spcPts val="0"/>
              </a:spcAft>
              <a:buSzPts val="1100"/>
              <a:buNone/>
            </a:pPr>
            <a:br>
              <a:rPr b="0" lang="en-US"/>
            </a:br>
            <a:r>
              <a:rPr b="1" lang="en-US"/>
              <a:t>Activity 2.</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Google’s Teachable Machine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https://teachablemachine.withgoogle.com</a:t>
            </a:r>
            <a:b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br>
            <a:r>
              <a:rPr b="0" i="0" lang="en-US" sz="1100" u="none" cap="none" strike="noStrike">
                <a:solidFill>
                  <a:srgbClr val="000000"/>
                </a:solidFill>
                <a:latin typeface="Arial"/>
                <a:ea typeface="Arial"/>
                <a:cs typeface="Arial"/>
                <a:sym typeface="Arial"/>
              </a:rPr>
              <a:t>train a simple image or sound classifier (e.g., “smile vs non-smile”).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Reflection Worksheet: </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“AI Myths vs. Reality”</a:t>
            </a:r>
            <a:r>
              <a:rPr b="0" i="0" lang="en-US" sz="1100" u="none" cap="none" strike="noStrike">
                <a:solidFill>
                  <a:srgbClr val="000000"/>
                </a:solidFill>
                <a:latin typeface="Arial"/>
                <a:ea typeface="Arial"/>
                <a:cs typeface="Arial"/>
                <a:sym typeface="Arial"/>
              </a:rPr>
              <a:t> Discuss:</a:t>
            </a:r>
            <a:endParaRPr b="0"/>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did you teach the model?”</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mistakes did it make?”</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“Why can’t AI think like humans?”</a:t>
            </a:r>
            <a:endParaRPr/>
          </a:p>
          <a:p>
            <a:pPr indent="0" lvl="0" marL="158750" rtl="0" algn="l">
              <a:lnSpc>
                <a:spcPct val="100000"/>
              </a:lnSpc>
              <a:spcBef>
                <a:spcPts val="0"/>
              </a:spcBef>
              <a:spcAft>
                <a:spcPts val="0"/>
              </a:spcAft>
              <a:buSzPts val="1100"/>
              <a:buNone/>
            </a:pPr>
            <a:r>
              <a:t/>
            </a:r>
            <a:endParaRPr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en-US"/>
              <a:t>Teachers can choose from Activity 1. (for older students) OR Activity 2. (for younger students) at the end of the page</a:t>
            </a:r>
            <a:endParaRPr b="1"/>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Activity 1: </a:t>
            </a:r>
            <a:r>
              <a:rPr b="1" i="0" lang="en-US" sz="1100" u="none" cap="none" strike="noStrike">
                <a:solidFill>
                  <a:srgbClr val="000000"/>
                </a:solidFill>
                <a:latin typeface="Arial"/>
                <a:ea typeface="Arial"/>
                <a:cs typeface="Arial"/>
                <a:sym typeface="Arial"/>
              </a:rPr>
              <a:t>Uncovering algorithmic bias &amp; fostering inclusivity in AI disinformation (30 min)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&amp; Tools: </a:t>
            </a:r>
            <a:r>
              <a:rPr b="0" i="0" lang="en-US" sz="1100" u="none" cap="none" strike="noStrike">
                <a:solidFill>
                  <a:srgbClr val="000000"/>
                </a:solidFill>
                <a:latin typeface="Arial"/>
                <a:ea typeface="Arial"/>
                <a:cs typeface="Arial"/>
                <a:sym typeface="Arial"/>
              </a:rPr>
              <a:t>Computers/tablets (1 per pair)</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Gender Shades demo by Joy Buolamwini</a:t>
            </a:r>
            <a:r>
              <a:rPr b="0" i="0" lang="en-US" sz="1100" u="none" cap="none" strike="noStrike">
                <a:solidFill>
                  <a:srgbClr val="000000"/>
                </a:solidFill>
                <a:latin typeface="Arial"/>
                <a:ea typeface="Arial"/>
                <a:cs typeface="Arial"/>
                <a:sym typeface="Arial"/>
              </a:rPr>
              <a:t> – (tests face recognition bias)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ChatGPT</a:t>
            </a:r>
            <a:r>
              <a:rPr b="0" i="0" lang="en-US" sz="1100" u="none" cap="none" strike="noStrike">
                <a:solidFill>
                  <a:srgbClr val="000000"/>
                </a:solidFill>
                <a:latin typeface="Arial"/>
                <a:ea typeface="Arial"/>
                <a:cs typeface="Arial"/>
                <a:sym typeface="Arial"/>
              </a:rPr>
              <a:t> (free) –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https://chat.openai.com</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Worksheet: “Bias Detective”</a:t>
            </a:r>
            <a:r>
              <a:rPr b="0" i="0" lang="en-US" sz="1100" u="none" cap="none" strike="noStrike">
                <a:solidFill>
                  <a:srgbClr val="000000"/>
                </a:solidFill>
                <a:latin typeface="Arial"/>
                <a:ea typeface="Arial"/>
                <a:cs typeface="Arial"/>
                <a:sym typeface="Arial"/>
              </a:rPr>
              <a:t> (see below)</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Padlet or Miro</a:t>
            </a:r>
            <a:r>
              <a:rPr b="0" i="0" lang="en-US" sz="1100" u="none" cap="none" strike="noStrike">
                <a:solidFill>
                  <a:srgbClr val="000000"/>
                </a:solidFill>
                <a:latin typeface="Arial"/>
                <a:ea typeface="Arial"/>
                <a:cs typeface="Arial"/>
                <a:sym typeface="Arial"/>
              </a:rPr>
              <a:t> for insights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Optional article for reflection: “</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Gender Shades: Intersectional Accuracy Disparities in Commercial Gender Classification</a:t>
            </a:r>
            <a:r>
              <a:rPr b="0" i="0" lang="en-US" sz="1100" u="none" cap="none" strike="noStrike">
                <a:solidFill>
                  <a:srgbClr val="000000"/>
                </a:solidFill>
                <a:latin typeface="Arial"/>
                <a:ea typeface="Arial"/>
                <a:cs typeface="Arial"/>
                <a:sym typeface="Arial"/>
              </a:rPr>
              <a:t>” by Buolamwini (PDF available online)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30-Minute Structure:</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Brief Introduction (4 min)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Facilitate a quick discussion: </a:t>
            </a:r>
            <a:r>
              <a:rPr b="0" i="1" lang="en-US" sz="1100" u="none" cap="none" strike="noStrike">
                <a:solidFill>
                  <a:srgbClr val="000000"/>
                </a:solidFill>
                <a:latin typeface="Arial"/>
                <a:ea typeface="Arial"/>
                <a:cs typeface="Arial"/>
                <a:sym typeface="Arial"/>
              </a:rPr>
              <a:t>What if AI mistakes a person’s identity or misconstrues community messages? How could this fuel false beliefs or disinformation?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Hands-On Bias Testing (12 min)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pairs, upload a few diverse selfies (or sample photos) onto the </a:t>
            </a:r>
            <a:r>
              <a:rPr b="1" i="0" lang="en-US" sz="1100" u="none" cap="none" strike="noStrike">
                <a:solidFill>
                  <a:srgbClr val="000000"/>
                </a:solidFill>
                <a:latin typeface="Arial"/>
                <a:ea typeface="Arial"/>
                <a:cs typeface="Arial"/>
                <a:sym typeface="Arial"/>
              </a:rPr>
              <a:t>Gender Shades</a:t>
            </a:r>
            <a:r>
              <a:rPr b="0" i="0" lang="en-US" sz="1100" u="none" cap="none" strike="noStrike">
                <a:solidFill>
                  <a:srgbClr val="000000"/>
                </a:solidFill>
                <a:latin typeface="Arial"/>
                <a:ea typeface="Arial"/>
                <a:cs typeface="Arial"/>
                <a:sym typeface="Arial"/>
              </a:rPr>
              <a:t> tool.</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Record the model’s gender detection accuracy and time.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Prompt ChatGPT for an answer to a culturally nuanced question (e.g., “Name a cultural festival in India”). Check for errors, omissions, or overgeneralizations.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Worksheet Reflection (8 min)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 the </a:t>
            </a:r>
            <a:r>
              <a:rPr b="1" i="0" lang="en-US" sz="1100" u="none" cap="none" strike="noStrike">
                <a:solidFill>
                  <a:srgbClr val="000000"/>
                </a:solidFill>
                <a:latin typeface="Arial"/>
                <a:ea typeface="Arial"/>
                <a:cs typeface="Arial"/>
                <a:sym typeface="Arial"/>
              </a:rPr>
              <a:t>“Bias Detective” worksheet</a:t>
            </a:r>
            <a:r>
              <a:rPr b="0" i="0" lang="en-US" sz="1100" u="none" cap="none" strike="noStrike">
                <a:solidFill>
                  <a:srgbClr val="000000"/>
                </a:solidFill>
                <a:latin typeface="Arial"/>
                <a:ea typeface="Arial"/>
                <a:cs typeface="Arial"/>
                <a:sym typeface="Arial"/>
              </a:rPr>
              <a:t> to capture:</a:t>
            </a:r>
            <a:endParaRPr/>
          </a:p>
          <a:p>
            <a:pPr indent="0" lvl="2" marL="10731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Model tested</a:t>
            </a:r>
            <a:endParaRPr/>
          </a:p>
          <a:p>
            <a:pPr indent="0" lvl="2" marL="10731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 input</a:t>
            </a:r>
            <a:endParaRPr/>
          </a:p>
          <a:p>
            <a:pPr indent="0" lvl="2" marL="10731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Error type (misclassification/omission)</a:t>
            </a:r>
            <a:endParaRPr/>
          </a:p>
          <a:p>
            <a:pPr indent="0" lvl="2" marL="10731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Potential impact for disinformation</a:t>
            </a:r>
            <a:endParaRPr b="0" i="0" sz="1100" u="none" cap="none" strike="noStrike">
              <a:solidFill>
                <a:srgbClr val="000000"/>
              </a:solidFill>
              <a:latin typeface="Arial"/>
              <a:ea typeface="Arial"/>
              <a:cs typeface="Arial"/>
              <a:sym typeface="Arial"/>
            </a:endParaRPr>
          </a:p>
          <a:p>
            <a:pPr indent="0" lvl="2" marL="10731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Inclusive fix or pedagogical action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Sharing &amp; Discussion (5 min)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Post key findings (errors + disinformation risk) on Padlet/Miro.</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Discuss how biased predictions might reinforce stereotypes or create misleading content.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Wrap-Up &amp; Action (1 min)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Emphasize: </a:t>
            </a:r>
            <a:r>
              <a:rPr b="0" i="1" lang="en-US" sz="1100" u="none" cap="none" strike="noStrike">
                <a:solidFill>
                  <a:srgbClr val="000000"/>
                </a:solidFill>
                <a:latin typeface="Arial"/>
                <a:ea typeface="Arial"/>
                <a:cs typeface="Arial"/>
                <a:sym typeface="Arial"/>
              </a:rPr>
              <a:t>AI reflects the data it’s trained on—so it can misinform in biased ways.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Highlight inclusive AI strategies and curriculum integration.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Worksheet: Bias Detective</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AI Tool</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Input (Photo / Query)</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Outcome / Error</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Potential for Disinformation (e.g., mislabel community)</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Inclusive Fix / Teaching Strategy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Gender Shades - e.g. Person A (dark-skinned) - Misclassified gender; took longer to detect - Could reinforce stereotypes, misidentify identities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Teach dataset bias; use inclusive image banks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ChatGPT - e.g. “Name a girl’s science hero from Africa.” - Omitted lesser-known figures - Suggests African women aren’t scientists—erases representation - Encourage diverse dataset prompts; student-led input</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(Complete at least 2 entries)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 Criteria:</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pts (Excellent)</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2 pts (Good)</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pt (Needs Improvement)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Bias Identification</a:t>
            </a:r>
            <a:r>
              <a:rPr b="0" i="0" lang="en-US" sz="1100" u="none" cap="none" strike="noStrike">
                <a:solidFill>
                  <a:srgbClr val="000000"/>
                </a:solidFill>
                <a:latin typeface="Arial"/>
                <a:ea typeface="Arial"/>
                <a:cs typeface="Arial"/>
                <a:sym typeface="Arial"/>
              </a:rPr>
              <a:t> (3)Pinpoints clear bias/misclassification (2)Notes bias but lacks detail (1)Misses or misidentifies bias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Disinformation Risk</a:t>
            </a:r>
            <a:r>
              <a:rPr b="0" i="0" lang="en-US" sz="1100" u="none" cap="none" strike="noStrike">
                <a:solidFill>
                  <a:srgbClr val="000000"/>
                </a:solidFill>
                <a:latin typeface="Arial"/>
                <a:ea typeface="Arial"/>
                <a:cs typeface="Arial"/>
                <a:sym typeface="Arial"/>
              </a:rPr>
              <a:t> (3)Explains how bias creates false narratives (3)Mentions risk but without clear link (1)Rarely connects to disinfo danger</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Inclusive Solution</a:t>
            </a:r>
            <a:r>
              <a:rPr b="0" i="0" lang="en-US" sz="1100" u="none" cap="none" strike="noStrike">
                <a:solidFill>
                  <a:srgbClr val="000000"/>
                </a:solidFill>
                <a:latin typeface="Arial"/>
                <a:ea typeface="Arial"/>
                <a:cs typeface="Arial"/>
                <a:sym typeface="Arial"/>
              </a:rPr>
              <a:t> (3)Proposes feasible dataset/teaching strategy (2)Suggests solution but lacks depth (1)No practical corrective approach</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(3)Actively shares, provides clear insights (2)Some participation, average clarity (1)Minimal or no peer engagement</a:t>
            </a:r>
            <a:endParaRPr b="0"/>
          </a:p>
          <a:p>
            <a:pPr indent="0" lvl="0" marL="158750" rtl="0" algn="l">
              <a:lnSpc>
                <a:spcPct val="100000"/>
              </a:lnSpc>
              <a:spcBef>
                <a:spcPts val="0"/>
              </a:spcBef>
              <a:spcAft>
                <a:spcPts val="0"/>
              </a:spcAft>
              <a:buSzPts val="1100"/>
              <a:buNone/>
            </a:pPr>
            <a:br>
              <a:rPr b="0" lang="en-US"/>
            </a:br>
            <a:r>
              <a:rPr b="0" i="0" lang="en-US" sz="1100" u="none" cap="none" strike="noStrike">
                <a:solidFill>
                  <a:srgbClr val="000000"/>
                </a:solidFill>
                <a:latin typeface="Arial"/>
                <a:ea typeface="Arial"/>
                <a:cs typeface="Arial"/>
                <a:sym typeface="Arial"/>
              </a:rPr>
              <a:t>Reverse image search (e.g., Google Images)</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Activity:</a:t>
            </a:r>
            <a:endParaRPr b="1"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Sensity AI’s “Deepfake Detection Challenge”</a:t>
            </a:r>
            <a:r>
              <a:rPr b="0" i="0" lang="en-US" sz="1100" u="none" cap="none" strike="noStrike">
                <a:solidFill>
                  <a:srgbClr val="000000"/>
                </a:solidFill>
                <a:latin typeface="Arial"/>
                <a:ea typeface="Arial"/>
                <a:cs typeface="Arial"/>
                <a:sym typeface="Arial"/>
              </a:rPr>
              <a:t> (</a:t>
            </a:r>
            <a:r>
              <a:rPr b="0"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demo version</a:t>
            </a:r>
            <a:r>
              <a:rPr b="0" i="0" lang="en-US" sz="1100" u="none" cap="none" strike="noStrike">
                <a:solidFill>
                  <a:srgbClr val="000000"/>
                </a:solidFill>
                <a:latin typeface="Arial"/>
                <a:ea typeface="Arial"/>
                <a:cs typeface="Arial"/>
                <a:sym typeface="Arial"/>
              </a:rPr>
              <a:t>) (30 min)</a:t>
            </a:r>
            <a:endParaRPr/>
          </a:p>
          <a:p>
            <a:pPr indent="0" lvl="0" marL="158750" rtl="0" algn="l">
              <a:lnSpc>
                <a:spcPct val="100000"/>
              </a:lnSpc>
              <a:spcBef>
                <a:spcPts val="0"/>
              </a:spcBef>
              <a:spcAft>
                <a:spcPts val="0"/>
              </a:spcAft>
              <a:buSzPts val="1100"/>
              <a:buNone/>
            </a:pPr>
            <a:r>
              <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References:</a:t>
            </a:r>
            <a:endParaRPr b="0"/>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https://www.cyberdefensemagazine.com/the-illusion-of-truth-the-risks-and-responses-to-deepfake-technology/</a:t>
            </a:r>
            <a:r>
              <a:rPr b="0" i="0" lang="en-US" sz="1100" u="none" cap="none" strike="noStrike">
                <a:solidFill>
                  <a:srgbClr val="000000"/>
                </a:solidFill>
                <a:latin typeface="Arial"/>
                <a:ea typeface="Arial"/>
                <a:cs typeface="Arial"/>
                <a:sym typeface="Arial"/>
              </a:rPr>
              <a:t> </a:t>
            </a:r>
            <a:endParaRPr b="0"/>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https://researchmgt.monash.edu/ws/portalfiles/portal/668653278/640947365-oa.pdf</a:t>
            </a:r>
            <a:endParaRPr b="0"/>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8">
                  <a:extLst>
                    <a:ext uri="{A12FA001-AC4F-418D-AE19-62706E023703}">
                      <ahyp:hlinkClr val="tx"/>
                    </a:ext>
                  </a:extLst>
                </a:hlinkClick>
              </a:rPr>
              <a:t>https://www.researchgate.net/publication/378180889_Assessment_framework_for_deepfake_detection_in_real-world_situations</a:t>
            </a:r>
            <a:r>
              <a:rPr b="0" i="0" lang="en-US" sz="1100" u="none" cap="none" strike="noStrike">
                <a:solidFill>
                  <a:srgbClr val="000000"/>
                </a:solidFill>
                <a:latin typeface="Arial"/>
                <a:ea typeface="Arial"/>
                <a:cs typeface="Arial"/>
                <a:sym typeface="Arial"/>
              </a:rPr>
              <a:t> </a:t>
            </a:r>
            <a:br>
              <a:rPr lang="en-US"/>
            </a:br>
            <a:br>
              <a:rPr b="0" lang="en-US"/>
            </a:br>
            <a:endParaRPr b="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97" name="Google Shape;497;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4" name="Google Shape;514;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Password puzzle: How your weak login becomes a weapon</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Duration: 60 minutes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Materials: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Laptops/tablets (1 per pair)</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Password Health Checklist</a:t>
            </a:r>
            <a:r>
              <a:rPr b="0" i="0" lang="en-US" sz="1100" u="none" cap="none" strike="noStrike">
                <a:solidFill>
                  <a:srgbClr val="000000"/>
                </a:solidFill>
                <a:latin typeface="Arial"/>
                <a:ea typeface="Arial"/>
                <a:cs typeface="Arial"/>
                <a:sym typeface="Arial"/>
              </a:rPr>
              <a:t>” handout (printable or digital)</a:t>
            </a:r>
            <a:endParaRPr/>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Scenario Cards: “How It Was Hacked”</a:t>
            </a:r>
            <a:r>
              <a:rPr b="0" i="0" lang="en-US" sz="1100" u="none" cap="none" strike="noStrike">
                <a:solidFill>
                  <a:srgbClr val="000000"/>
                </a:solidFill>
                <a:latin typeface="Arial"/>
                <a:ea typeface="Arial"/>
                <a:cs typeface="Arial"/>
                <a:sym typeface="Arial"/>
              </a:rPr>
              <a:t> (weak password stories)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Website for password strength testing (e.g.,</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https://howsecureismypassword.net</a:t>
            </a:r>
            <a:r>
              <a:rPr b="0" i="0" lang="en-US" sz="1100" u="none" cap="none" strike="noStrike">
                <a:solidFill>
                  <a:srgbClr val="000000"/>
                </a:solidFill>
                <a:latin typeface="Arial"/>
                <a:ea typeface="Arial"/>
                <a:cs typeface="Arial"/>
                <a:sym typeface="Arial"/>
              </a:rPr>
              <a:t> or </a:t>
            </a:r>
            <a:r>
              <a:rPr b="0"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https://nordpass.com/secure-password/</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Have I Been Pwned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Cybersecurity for Teachers (Common Sense)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8">
                  <a:extLst>
                    <a:ext uri="{A12FA001-AC4F-418D-AE19-62706E023703}">
                      <ahyp:hlinkClr val="tx"/>
                    </a:ext>
                  </a:extLst>
                </a:hlinkClick>
              </a:rPr>
              <a:t>Google’s Password Manager Tool</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Sticky notes, markers, chart paper/Miro board for online sync</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Hook: The hacked teacher</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Present a fake email claiming the teacher’s school account has been hacked. Ask: </a:t>
            </a:r>
            <a:r>
              <a:rPr b="0" i="1" lang="en-US" sz="1100" u="none" cap="none" strike="noStrike">
                <a:solidFill>
                  <a:srgbClr val="000000"/>
                </a:solidFill>
                <a:latin typeface="Arial"/>
                <a:ea typeface="Arial"/>
                <a:cs typeface="Arial"/>
                <a:sym typeface="Arial"/>
              </a:rPr>
              <a:t>“How did this happen?”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Background input</a:t>
            </a:r>
            <a:r>
              <a:rPr b="0" i="0" lang="en-US" sz="1100" u="none" cap="none" strike="noStrike">
                <a:solidFill>
                  <a:srgbClr val="000000"/>
                </a:solidFill>
                <a:latin typeface="Arial"/>
                <a:ea typeface="Arial"/>
                <a:cs typeface="Arial"/>
                <a:sym typeface="Arial"/>
              </a:rPr>
              <a:t>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Briefly explain:  - Common password vulnerabilities  - Credential stuffing &amp; reuse  - Link to disinformation (e.g. social accounts hijacked to spread fake news)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Scenario puzzle game</a:t>
            </a:r>
            <a:r>
              <a:rPr b="0" i="0" lang="en-US" sz="1100" u="none" cap="none" strike="noStrike">
                <a:solidFill>
                  <a:srgbClr val="000000"/>
                </a:solidFill>
                <a:latin typeface="Arial"/>
                <a:ea typeface="Arial"/>
                <a:cs typeface="Arial"/>
                <a:sym typeface="Arial"/>
              </a:rPr>
              <a:t>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pairs, teachers receive </a:t>
            </a:r>
            <a:r>
              <a:rPr b="1" i="0" lang="en-US" sz="1100" u="none" cap="none" strike="noStrike">
                <a:solidFill>
                  <a:srgbClr val="000000"/>
                </a:solidFill>
                <a:latin typeface="Arial"/>
                <a:ea typeface="Arial"/>
                <a:cs typeface="Arial"/>
                <a:sym typeface="Arial"/>
              </a:rPr>
              <a:t>“How it was hacked”</a:t>
            </a:r>
            <a:r>
              <a:rPr b="0" i="0" lang="en-US" sz="1100" u="none" cap="none" strike="noStrike">
                <a:solidFill>
                  <a:srgbClr val="000000"/>
                </a:solidFill>
                <a:latin typeface="Arial"/>
                <a:ea typeface="Arial"/>
                <a:cs typeface="Arial"/>
                <a:sym typeface="Arial"/>
              </a:rPr>
              <a:t> scenario cards and match them to poor practices (e.g., password reuse, name+birthyear). Share out one fix per group.</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Password health check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Teachers review 1–2 of their own passwords (not shared aloud) using a strength checker. Use the </a:t>
            </a:r>
            <a:r>
              <a:rPr b="1" i="0" lang="en-US" sz="1100" u="none" cap="none" strike="noStrike">
                <a:solidFill>
                  <a:srgbClr val="000000"/>
                </a:solidFill>
                <a:latin typeface="Arial"/>
                <a:ea typeface="Arial"/>
                <a:cs typeface="Arial"/>
                <a:sym typeface="Arial"/>
              </a:rPr>
              <a:t>Password Health Checklist</a:t>
            </a:r>
            <a:r>
              <a:rPr b="0" i="0" lang="en-US" sz="1100" u="none" cap="none" strike="noStrike">
                <a:solidFill>
                  <a:srgbClr val="000000"/>
                </a:solidFill>
                <a:latin typeface="Arial"/>
                <a:ea typeface="Arial"/>
                <a:cs typeface="Arial"/>
                <a:sym typeface="Arial"/>
              </a:rPr>
              <a:t> to self-assess: length, complexity, reuse.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Teaching brainstorm</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Small groups brainstorm how to teach password hygiene at various grade levels (e.g., password art, password vaults, gamified challenges). Chart and share ideas.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Reflection &amp; exit note</a:t>
            </a:r>
            <a:r>
              <a:rPr b="0" i="0" lang="en-US" sz="1100" u="none" cap="none" strike="noStrike">
                <a:solidFill>
                  <a:srgbClr val="000000"/>
                </a:solidFill>
                <a:latin typeface="Arial"/>
                <a:ea typeface="Arial"/>
                <a:cs typeface="Arial"/>
                <a:sym typeface="Arial"/>
              </a:rPr>
              <a:t>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Sticky-note exit prompt: </a:t>
            </a:r>
            <a:r>
              <a:rPr b="0" i="1" lang="en-US" sz="1100" u="none" cap="none" strike="noStrike">
                <a:solidFill>
                  <a:srgbClr val="000000"/>
                </a:solidFill>
                <a:latin typeface="Arial"/>
                <a:ea typeface="Arial"/>
                <a:cs typeface="Arial"/>
                <a:sym typeface="Arial"/>
              </a:rPr>
              <a:t>“One thing I will stop, change, or start doing about my passwords.”</a:t>
            </a:r>
            <a:r>
              <a:rPr b="0" i="0" lang="en-US" sz="1100" u="none" cap="none" strike="noStrike">
                <a:solidFill>
                  <a:srgbClr val="000000"/>
                </a:solidFill>
                <a:latin typeface="Arial"/>
                <a:ea typeface="Arial"/>
                <a:cs typeface="Arial"/>
                <a:sym typeface="Arial"/>
              </a:rPr>
              <a:t> Share reflections.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makes a password easy to guess?”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“Why might students reuse passwords—or share them?”</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does poor password management make someone vulnerable to disinformation campaigns?”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“What’s one myth about passwords we should stop teaching?”</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(Formative – for facilitation reflection)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Beginning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Engagement in Scenario Matching</a:t>
            </a:r>
            <a:r>
              <a:rPr b="0" i="0" lang="en-US" sz="1100" u="none" cap="none" strike="noStrike">
                <a:solidFill>
                  <a:srgbClr val="000000"/>
                </a:solidFill>
                <a:latin typeface="Arial"/>
                <a:ea typeface="Arial"/>
                <a:cs typeface="Arial"/>
                <a:sym typeface="Arial"/>
              </a:rPr>
              <a:t> (1)Passive (3)Participates with guidance (5)Explains and justifies password weaknesses clearly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Use of Password Health Checklist</a:t>
            </a:r>
            <a:r>
              <a:rPr b="0" i="0" lang="en-US" sz="1100" u="none" cap="none" strike="noStrike">
                <a:solidFill>
                  <a:srgbClr val="000000"/>
                </a:solidFill>
                <a:latin typeface="Arial"/>
                <a:ea typeface="Arial"/>
                <a:cs typeface="Arial"/>
                <a:sym typeface="Arial"/>
              </a:rPr>
              <a:t> (1)Minimal or incomplete (3)Completes with some self-reflection(5)Completes thoughtfully and applies changes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&amp; Brainstorming</a:t>
            </a:r>
            <a:r>
              <a:rPr b="0" i="0" lang="en-US" sz="1100" u="none" cap="none" strike="noStrike">
                <a:solidFill>
                  <a:srgbClr val="000000"/>
                </a:solidFill>
                <a:latin typeface="Arial"/>
                <a:ea typeface="Arial"/>
                <a:cs typeface="Arial"/>
                <a:sym typeface="Arial"/>
              </a:rPr>
              <a:t> (1)Few contributions (3)Shares 1 idea or strategy (5)Actively contributes multiple relevant classroom ideas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Exit Reflection</a:t>
            </a:r>
            <a:r>
              <a:rPr b="0" i="0" lang="en-US" sz="1100" u="none" cap="none" strike="noStrike">
                <a:solidFill>
                  <a:srgbClr val="000000"/>
                </a:solidFill>
                <a:latin typeface="Arial"/>
                <a:ea typeface="Arial"/>
                <a:cs typeface="Arial"/>
                <a:sym typeface="Arial"/>
              </a:rPr>
              <a:t> (1)Generic or vague (3)Reasonable, practical action (5)Specific, insightful takeaway with intended impact</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Optional Extension:</a:t>
            </a:r>
            <a:r>
              <a:rPr b="0" i="0" lang="en-US" sz="1100" u="none" cap="none" strike="noStrike">
                <a:solidFill>
                  <a:srgbClr val="000000"/>
                </a:solidFill>
                <a:latin typeface="Arial"/>
                <a:ea typeface="Arial"/>
                <a:cs typeface="Arial"/>
                <a:sym typeface="Arial"/>
              </a:rPr>
              <a:t>Invite IT staff to show how accounts are protected in your school, or run a </a:t>
            </a:r>
            <a:r>
              <a:rPr b="1" i="0" lang="en-US" sz="1100" u="none" cap="none" strike="noStrike">
                <a:solidFill>
                  <a:srgbClr val="000000"/>
                </a:solidFill>
                <a:latin typeface="Arial"/>
                <a:ea typeface="Arial"/>
                <a:cs typeface="Arial"/>
                <a:sym typeface="Arial"/>
              </a:rPr>
              <a:t>“Create-a-Classroom-Password-Policy”</a:t>
            </a:r>
            <a:r>
              <a:rPr b="0" i="0" lang="en-US" sz="1100" u="none" cap="none" strike="noStrike">
                <a:solidFill>
                  <a:srgbClr val="000000"/>
                </a:solidFill>
                <a:latin typeface="Arial"/>
                <a:ea typeface="Arial"/>
                <a:cs typeface="Arial"/>
                <a:sym typeface="Arial"/>
              </a:rPr>
              <a:t> mini-project in follow-up PD.</a:t>
            </a:r>
            <a:br>
              <a:rPr b="0" lang="en-US"/>
            </a:br>
            <a:endParaRPr b="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1" name="Google Shape;531;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Jeopardising security</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Theme</a:t>
            </a:r>
            <a:r>
              <a:rPr b="0" i="0" lang="en-US" sz="1100" u="none" cap="none" strike="noStrike">
                <a:solidFill>
                  <a:srgbClr val="000000"/>
                </a:solidFill>
                <a:latin typeface="Arial"/>
                <a:ea typeface="Arial"/>
                <a:cs typeface="Arial"/>
                <a:sym typeface="Arial"/>
              </a:rPr>
              <a:t>: </a:t>
            </a:r>
            <a:r>
              <a:rPr b="0" i="1" lang="en-US" sz="1100" u="none" cap="none" strike="noStrike">
                <a:solidFill>
                  <a:srgbClr val="000000"/>
                </a:solidFill>
                <a:latin typeface="Arial"/>
                <a:ea typeface="Arial"/>
                <a:cs typeface="Arial"/>
                <a:sym typeface="Arial"/>
              </a:rPr>
              <a:t>Protecting personal data online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Duration</a:t>
            </a:r>
            <a:r>
              <a:rPr b="0" i="0" lang="en-US" sz="1100" u="none" cap="none" strike="noStrike">
                <a:solidFill>
                  <a:srgbClr val="000000"/>
                </a:solidFill>
                <a:latin typeface="Arial"/>
                <a:ea typeface="Arial"/>
                <a:cs typeface="Arial"/>
                <a:sym typeface="Arial"/>
              </a:rPr>
              <a:t>: 60 minutes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Size</a:t>
            </a:r>
            <a:r>
              <a:rPr b="0" i="0" lang="en-US" sz="1100" u="none" cap="none" strike="noStrike">
                <a:solidFill>
                  <a:srgbClr val="000000"/>
                </a:solidFill>
                <a:latin typeface="Arial"/>
                <a:ea typeface="Arial"/>
                <a:cs typeface="Arial"/>
                <a:sym typeface="Arial"/>
              </a:rPr>
              <a:t>: Pairs or small groups (3–4)</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&amp; tools</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Laptops/tablets (1 per pair or group)</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Access to: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 Quizizz</a:t>
            </a:r>
            <a:r>
              <a:rPr b="0" i="0" lang="en-US" sz="1100" u="none" cap="none" strike="noStrike">
                <a:solidFill>
                  <a:srgbClr val="000000"/>
                </a:solidFill>
                <a:latin typeface="Arial"/>
                <a:ea typeface="Arial"/>
                <a:cs typeface="Arial"/>
                <a:sym typeface="Arial"/>
              </a:rPr>
              <a:t> or</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 Kahoot!</a:t>
            </a:r>
            <a:r>
              <a:rPr b="0" i="0" lang="en-US" sz="1100" u="none" cap="none" strike="noStrike">
                <a:solidFill>
                  <a:srgbClr val="000000"/>
                </a:solidFill>
                <a:latin typeface="Arial"/>
                <a:ea typeface="Arial"/>
                <a:cs typeface="Arial"/>
                <a:sym typeface="Arial"/>
              </a:rPr>
              <a:t> or Google Forms or</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Typeform</a:t>
            </a:r>
            <a:r>
              <a:rPr b="0" i="0" lang="en-US" sz="1100" u="none" cap="none" strike="noStrike">
                <a:solidFill>
                  <a:srgbClr val="000000"/>
                </a:solidFill>
                <a:latin typeface="Arial"/>
                <a:ea typeface="Arial"/>
                <a:cs typeface="Arial"/>
                <a:sym typeface="Arial"/>
              </a:rPr>
              <a:t> </a:t>
            </a:r>
            <a:r>
              <a:rPr b="0" i="1" lang="en-US" sz="1100" u="none" cap="none" strike="noStrike">
                <a:solidFill>
                  <a:srgbClr val="000000"/>
                </a:solidFill>
                <a:latin typeface="Arial"/>
                <a:ea typeface="Arial"/>
                <a:cs typeface="Arial"/>
                <a:sym typeface="Arial"/>
              </a:rPr>
              <a:t>(optional)</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1" i="0" lang="en-US" sz="1100" u="none" cap="none" strike="noStrike">
                <a:solidFill>
                  <a:srgbClr val="000000"/>
                </a:solidFill>
                <a:latin typeface="Arial"/>
                <a:ea typeface="Arial"/>
                <a:cs typeface="Arial"/>
                <a:sym typeface="Arial"/>
              </a:rPr>
              <a:t>“What you share vs. Who sees it”</a:t>
            </a:r>
            <a:r>
              <a:rPr b="0" i="0" lang="en-US" sz="1100" u="none" cap="none" strike="noStrike">
                <a:solidFill>
                  <a:srgbClr val="000000"/>
                </a:solidFill>
                <a:latin typeface="Arial"/>
                <a:ea typeface="Arial"/>
                <a:cs typeface="Arial"/>
                <a:sym typeface="Arial"/>
              </a:rPr>
              <a:t> (2-column chart)</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1" i="0" lang="en-US" sz="1100" u="none" cap="none" strike="noStrike">
                <a:solidFill>
                  <a:srgbClr val="000000"/>
                </a:solidFill>
                <a:latin typeface="Arial"/>
                <a:ea typeface="Arial"/>
                <a:cs typeface="Arial"/>
                <a:sym typeface="Arial"/>
              </a:rPr>
              <a:t>Reflection &amp; action sheet</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Projector and whiteboard for discussion prompts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Hook &amp; Awareness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Icebreaker quiz on Kahoot (fake or real quiz questions like “Your Spirit Animal” or “Which Hero Are You?”). After the quiz, pose: </a:t>
            </a:r>
            <a:r>
              <a:rPr b="0" i="1" lang="en-US" sz="1100" u="none" cap="none" strike="noStrike">
                <a:solidFill>
                  <a:srgbClr val="000000"/>
                </a:solidFill>
                <a:latin typeface="Arial"/>
                <a:ea typeface="Arial"/>
                <a:cs typeface="Arial"/>
                <a:sym typeface="Arial"/>
              </a:rPr>
              <a:t>What personal data did you just share—even hypothetically?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Analysis: “Build a Trap”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pairs, teachers design their own </a:t>
            </a:r>
            <a:r>
              <a:rPr b="1" i="0" lang="en-US" sz="1100" u="none" cap="none" strike="noStrike">
                <a:solidFill>
                  <a:srgbClr val="000000"/>
                </a:solidFill>
                <a:latin typeface="Arial"/>
                <a:ea typeface="Arial"/>
                <a:cs typeface="Arial"/>
                <a:sym typeface="Arial"/>
              </a:rPr>
              <a:t>3-question quiz</a:t>
            </a:r>
            <a:r>
              <a:rPr b="0" i="0" lang="en-US" sz="1100" u="none" cap="none" strike="noStrike">
                <a:solidFill>
                  <a:srgbClr val="000000"/>
                </a:solidFill>
                <a:latin typeface="Arial"/>
                <a:ea typeface="Arial"/>
                <a:cs typeface="Arial"/>
                <a:sym typeface="Arial"/>
              </a:rPr>
              <a:t> (e.g., “What’s your pet’s name?”, “Birth month?”, “First school?”). Record it on the handout and analyze what personal identifiers could be inferred.</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Swap &amp; Simulate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swap quizzes and take them. Then analyze what </a:t>
            </a:r>
            <a:r>
              <a:rPr b="0" i="1" lang="en-US" sz="1100" u="none" cap="none" strike="noStrike">
                <a:solidFill>
                  <a:srgbClr val="000000"/>
                </a:solidFill>
                <a:latin typeface="Arial"/>
                <a:ea typeface="Arial"/>
                <a:cs typeface="Arial"/>
                <a:sym typeface="Arial"/>
              </a:rPr>
              <a:t>they learned about each other</a:t>
            </a:r>
            <a:r>
              <a:rPr b="0" i="0" lang="en-US" sz="1100" u="none" cap="none" strike="noStrike">
                <a:solidFill>
                  <a:srgbClr val="000000"/>
                </a:solidFill>
                <a:latin typeface="Arial"/>
                <a:ea typeface="Arial"/>
                <a:cs typeface="Arial"/>
                <a:sym typeface="Arial"/>
              </a:rPr>
              <a:t> from just the answers.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Disinformation Link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Discussion: </a:t>
            </a:r>
            <a:r>
              <a:rPr b="0" i="1" lang="en-US" sz="1100" u="none" cap="none" strike="noStrike">
                <a:solidFill>
                  <a:srgbClr val="000000"/>
                </a:solidFill>
                <a:latin typeface="Arial"/>
                <a:ea typeface="Arial"/>
                <a:cs typeface="Arial"/>
                <a:sym typeface="Arial"/>
              </a:rPr>
              <a:t>How could this information be used to guess passwords? To customize a phishing email?</a:t>
            </a:r>
            <a:r>
              <a:rPr b="0" i="0" lang="en-US" sz="1100" u="none" cap="none" strike="noStrike">
                <a:solidFill>
                  <a:srgbClr val="000000"/>
                </a:solidFill>
                <a:latin typeface="Arial"/>
                <a:ea typeface="Arial"/>
                <a:cs typeface="Arial"/>
                <a:sym typeface="Arial"/>
              </a:rPr>
              <a:t> Introduce the idea of microtargeted disinformation campaigns based on quiz-leaked data.</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Group Reflection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Complete </a:t>
            </a:r>
            <a:r>
              <a:rPr b="1" i="0" lang="en-US" sz="1100" u="none" cap="none" strike="noStrike">
                <a:solidFill>
                  <a:srgbClr val="000000"/>
                </a:solidFill>
                <a:latin typeface="Arial"/>
                <a:ea typeface="Arial"/>
                <a:cs typeface="Arial"/>
                <a:sym typeface="Arial"/>
              </a:rPr>
              <a:t>“What you share vs. Who sees it”</a:t>
            </a:r>
            <a:r>
              <a:rPr b="0" i="0" lang="en-US" sz="1100" u="none" cap="none" strike="noStrike">
                <a:solidFill>
                  <a:srgbClr val="000000"/>
                </a:solidFill>
                <a:latin typeface="Arial"/>
                <a:ea typeface="Arial"/>
                <a:cs typeface="Arial"/>
                <a:sym typeface="Arial"/>
              </a:rPr>
              <a:t> chart together. Classify what data was collected and who might have access (e.g., platform, advertisers, hackers).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Whole-group Debrief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surprised you? What practices should we model or teach? Generate a list of </a:t>
            </a:r>
            <a:r>
              <a:rPr b="1" i="0" lang="en-US" sz="1100" u="none" cap="none" strike="noStrike">
                <a:solidFill>
                  <a:srgbClr val="000000"/>
                </a:solidFill>
                <a:latin typeface="Arial"/>
                <a:ea typeface="Arial"/>
                <a:cs typeface="Arial"/>
                <a:sym typeface="Arial"/>
              </a:rPr>
              <a:t>“3 Golden rules”</a:t>
            </a:r>
            <a:r>
              <a:rPr b="0" i="0" lang="en-US" sz="1100" u="none" cap="none" strike="noStrike">
                <a:solidFill>
                  <a:srgbClr val="000000"/>
                </a:solidFill>
                <a:latin typeface="Arial"/>
                <a:ea typeface="Arial"/>
                <a:cs typeface="Arial"/>
                <a:sym typeface="Arial"/>
              </a:rPr>
              <a:t> for sharing data online.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7. Personal Action Plan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On the </a:t>
            </a:r>
            <a:r>
              <a:rPr b="1" i="0" lang="en-US" sz="1100" u="none" cap="none" strike="noStrike">
                <a:solidFill>
                  <a:srgbClr val="000000"/>
                </a:solidFill>
                <a:latin typeface="Arial"/>
                <a:ea typeface="Arial"/>
                <a:cs typeface="Arial"/>
                <a:sym typeface="Arial"/>
              </a:rPr>
              <a:t>Reflection sheet</a:t>
            </a:r>
            <a:r>
              <a:rPr b="0" i="0" lang="en-US" sz="1100" u="none" cap="none" strike="noStrike">
                <a:solidFill>
                  <a:srgbClr val="000000"/>
                </a:solidFill>
                <a:latin typeface="Arial"/>
                <a:ea typeface="Arial"/>
                <a:cs typeface="Arial"/>
                <a:sym typeface="Arial"/>
              </a:rPr>
              <a:t>, each teacher writes 1 change they will make and 1 thing they’ll teach students next week.</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0"/>
          </a:p>
          <a:p>
            <a:pPr indent="0" lvl="1" marL="6159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Would your quiz reveal answers to common password-reset questions?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Why do these platforms collect this information?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What does “free” really cost in online apps or games?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How can this connect to identity theft or disinformation?</a:t>
            </a:r>
            <a:br>
              <a:rPr b="0" i="1"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awareness &amp; application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Beginning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Data awareness</a:t>
            </a:r>
            <a:r>
              <a:rPr b="0" i="0" lang="en-US" sz="1100" u="none" cap="none" strike="noStrike">
                <a:solidFill>
                  <a:srgbClr val="000000"/>
                </a:solidFill>
                <a:latin typeface="Arial"/>
                <a:ea typeface="Arial"/>
                <a:cs typeface="Arial"/>
                <a:sym typeface="Arial"/>
              </a:rPr>
              <a:t> (1)Vaguely identifies shared data (3)Points out common personal data types (5)Analyzes intent and risk of each data point shared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Quiz analysis</a:t>
            </a:r>
            <a:r>
              <a:rPr b="0" i="0" lang="en-US" sz="1100" u="none" cap="none" strike="noStrike">
                <a:solidFill>
                  <a:srgbClr val="000000"/>
                </a:solidFill>
                <a:latin typeface="Arial"/>
                <a:ea typeface="Arial"/>
                <a:cs typeface="Arial"/>
                <a:sym typeface="Arial"/>
              </a:rPr>
              <a:t> (1)Creates basic quiz (3)Includes questions with some personal relevance (5)Designs questions that mimic real-world phishing techniques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Security reflection</a:t>
            </a:r>
            <a:r>
              <a:rPr b="0" i="0" lang="en-US" sz="1100" u="none" cap="none" strike="noStrike">
                <a:solidFill>
                  <a:srgbClr val="000000"/>
                </a:solidFill>
                <a:latin typeface="Arial"/>
                <a:ea typeface="Arial"/>
                <a:cs typeface="Arial"/>
                <a:sym typeface="Arial"/>
              </a:rPr>
              <a:t> (1)Lists general tips (3)Applies learning to teacher role (5)Articulates changes to teaching or classroom digital hygiene policies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(1)Minimal group interaction (3)Participates in planning and discussion (5)Actively contributes, reflects, and challenges group assumptions constructively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Summary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This session helps teachers </a:t>
            </a:r>
            <a:r>
              <a:rPr b="1" i="0" lang="en-US" sz="1100" u="none" cap="none" strike="noStrike">
                <a:solidFill>
                  <a:srgbClr val="000000"/>
                </a:solidFill>
                <a:latin typeface="Arial"/>
                <a:ea typeface="Arial"/>
                <a:cs typeface="Arial"/>
                <a:sym typeface="Arial"/>
              </a:rPr>
              <a:t>experience the real risks</a:t>
            </a:r>
            <a:r>
              <a:rPr b="0" i="0" lang="en-US" sz="1100" u="none" cap="none" strike="noStrike">
                <a:solidFill>
                  <a:srgbClr val="000000"/>
                </a:solidFill>
                <a:latin typeface="Arial"/>
                <a:ea typeface="Arial"/>
                <a:cs typeface="Arial"/>
                <a:sym typeface="Arial"/>
              </a:rPr>
              <a:t> of data exposure through “fun” online interactions and </a:t>
            </a:r>
            <a:r>
              <a:rPr b="1" i="0" lang="en-US" sz="1100" u="none" cap="none" strike="noStrike">
                <a:solidFill>
                  <a:srgbClr val="000000"/>
                </a:solidFill>
                <a:latin typeface="Arial"/>
                <a:ea typeface="Arial"/>
                <a:cs typeface="Arial"/>
                <a:sym typeface="Arial"/>
              </a:rPr>
              <a:t>connects that awareness to the broader context of digital security, disinformation, and ethical AI use</a:t>
            </a:r>
            <a:r>
              <a:rPr b="0" i="0" lang="en-US" sz="1100" u="none" cap="none" strike="noStrike">
                <a:solidFill>
                  <a:srgbClr val="000000"/>
                </a:solidFill>
                <a:latin typeface="Arial"/>
                <a:ea typeface="Arial"/>
                <a:cs typeface="Arial"/>
                <a:sym typeface="Arial"/>
              </a:rPr>
              <a:t>. It fosters </a:t>
            </a: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critical reflection</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practical classroom takeaway strategies</a:t>
            </a:r>
            <a:r>
              <a:rPr b="0" i="0" lang="en-US" sz="1100" u="none" cap="none" strike="noStrike">
                <a:solidFill>
                  <a:srgbClr val="000000"/>
                </a:solidFill>
                <a:latin typeface="Arial"/>
                <a:ea typeface="Arial"/>
                <a:cs typeface="Arial"/>
                <a:sym typeface="Arial"/>
              </a:rPr>
              <a:t>—core to the AILit Framework’s vision of AI literacy in education.</a:t>
            </a:r>
            <a:br>
              <a:rPr lang="en-US"/>
            </a:br>
            <a:br>
              <a:rPr b="0" lang="en-US"/>
            </a:br>
            <a:endParaRPr b="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Mastering platform safeguards to disrupt disinformation</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Duration:</a:t>
            </a:r>
            <a:r>
              <a:rPr b="0" i="0" lang="en-US" sz="1100" u="none" cap="none" strike="noStrike">
                <a:solidFill>
                  <a:srgbClr val="000000"/>
                </a:solidFill>
                <a:latin typeface="Arial"/>
                <a:ea typeface="Arial"/>
                <a:cs typeface="Arial"/>
                <a:sym typeface="Arial"/>
              </a:rPr>
              <a:t> 60 minutes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Size:</a:t>
            </a:r>
            <a:r>
              <a:rPr b="0" i="0" lang="en-US" sz="1100" u="none" cap="none" strike="noStrike">
                <a:solidFill>
                  <a:srgbClr val="000000"/>
                </a:solidFill>
                <a:latin typeface="Arial"/>
                <a:ea typeface="Arial"/>
                <a:cs typeface="Arial"/>
                <a:sym typeface="Arial"/>
              </a:rPr>
              <a:t> 3–5 per group</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Setting:</a:t>
            </a:r>
            <a:r>
              <a:rPr b="0" i="0" lang="en-US" sz="1100" u="none" cap="none" strike="noStrike">
                <a:solidFill>
                  <a:srgbClr val="000000"/>
                </a:solidFill>
                <a:latin typeface="Arial"/>
                <a:ea typeface="Arial"/>
                <a:cs typeface="Arial"/>
                <a:sym typeface="Arial"/>
              </a:rPr>
              <a:t> In-person or hybrid workshop with access to computers/tablets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&amp; tools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Devices with internet access (1 per group)</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1" i="0" lang="en-US" sz="1100" u="none" cap="none" strike="noStrike">
                <a:solidFill>
                  <a:srgbClr val="000000"/>
                </a:solidFill>
                <a:latin typeface="Arial"/>
                <a:ea typeface="Arial"/>
                <a:cs typeface="Arial"/>
                <a:sym typeface="Arial"/>
              </a:rPr>
              <a:t>“</a:t>
            </a: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Platform Safeguard Cheatsheet</a:t>
            </a:r>
            <a:r>
              <a:rPr b="1" i="0" lang="en-US" sz="1100" u="none" cap="none" strike="noStrike">
                <a:solidFill>
                  <a:srgbClr val="000000"/>
                </a:solidFill>
                <a:latin typeface="Arial"/>
                <a:ea typeface="Arial"/>
                <a:cs typeface="Arial"/>
                <a:sym typeface="Arial"/>
              </a:rPr>
              <a:t>”</a:t>
            </a:r>
            <a:r>
              <a:rPr b="0" i="0" lang="en-US" sz="1100" u="none" cap="none" strike="noStrike">
                <a:solidFill>
                  <a:srgbClr val="000000"/>
                </a:solidFill>
                <a:latin typeface="Arial"/>
                <a:ea typeface="Arial"/>
                <a:cs typeface="Arial"/>
                <a:sym typeface="Arial"/>
              </a:rPr>
              <a:t> (Facebook, TikTok, Instagram, YouTube, WhatsApp, etc.)</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Printed </a:t>
            </a: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Scenario Cards</a:t>
            </a:r>
            <a:r>
              <a:rPr b="0" i="0" lang="en-US" sz="1100" u="none" cap="none" strike="noStrike">
                <a:solidFill>
                  <a:srgbClr val="000000"/>
                </a:solidFill>
                <a:latin typeface="Arial"/>
                <a:ea typeface="Arial"/>
                <a:cs typeface="Arial"/>
                <a:sym typeface="Arial"/>
              </a:rPr>
              <a:t> (realistic classroom/social media examples)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Projector/screen for platform walkthroughs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Optional: Demo accounts or screenshots of reporting/blocking flows</a:t>
            </a:r>
            <a:br>
              <a:rPr b="0" i="0"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Hook &amp; Poll</a:t>
            </a:r>
            <a:r>
              <a:rPr b="0" i="0" lang="en-US" sz="1100" u="none" cap="none" strike="noStrike">
                <a:solidFill>
                  <a:srgbClr val="000000"/>
                </a:solidFill>
                <a:latin typeface="Arial"/>
                <a:ea typeface="Arial"/>
                <a:cs typeface="Arial"/>
                <a:sym typeface="Arial"/>
              </a:rPr>
              <a:t>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Begin with a live poll (e.g., Mentimeter): “Have you ever reported something online? What stopped you if not?” Discuss barriers (confusion, doubt, fear).</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Mini-demo</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Facilitator demonstrates reporting/blocking features across 2–3 platforms using walkthroughs/screenshots.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Scenario challenge</a:t>
            </a:r>
            <a:r>
              <a:rPr b="0" i="0" lang="en-US" sz="1100" u="none" cap="none" strike="noStrike">
                <a:solidFill>
                  <a:srgbClr val="000000"/>
                </a:solidFill>
                <a:latin typeface="Arial"/>
                <a:ea typeface="Arial"/>
                <a:cs typeface="Arial"/>
                <a:sym typeface="Arial"/>
              </a:rPr>
              <a:t> 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receive </a:t>
            </a:r>
            <a:r>
              <a:rPr b="1" i="0" lang="en-US" sz="1100" u="none" cap="none" strike="noStrike">
                <a:solidFill>
                  <a:srgbClr val="000000"/>
                </a:solidFill>
                <a:latin typeface="Arial"/>
                <a:ea typeface="Arial"/>
                <a:cs typeface="Arial"/>
                <a:sym typeface="Arial"/>
              </a:rPr>
              <a:t>Scenario Cards</a:t>
            </a:r>
            <a:r>
              <a:rPr b="0" i="0" lang="en-US" sz="1100" u="none" cap="none" strike="noStrike">
                <a:solidFill>
                  <a:srgbClr val="000000"/>
                </a:solidFill>
                <a:latin typeface="Arial"/>
                <a:ea typeface="Arial"/>
                <a:cs typeface="Arial"/>
                <a:sym typeface="Arial"/>
              </a:rPr>
              <a:t>: e.g., student sees conspiracy video; classmate shares fake giveaway; WhatsApp chain message. Identify platform,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Plan &amp; practice</a:t>
            </a:r>
            <a:r>
              <a:rPr b="0" i="0" lang="en-US" sz="1100" u="none" cap="none" strike="noStrike">
                <a:solidFill>
                  <a:srgbClr val="000000"/>
                </a:solidFill>
                <a:latin typeface="Arial"/>
                <a:ea typeface="Arial"/>
                <a:cs typeface="Arial"/>
                <a:sym typeface="Arial"/>
              </a:rPr>
              <a:t> 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use the </a:t>
            </a:r>
            <a:r>
              <a:rPr b="1" i="0" lang="en-US" sz="1100" u="none" cap="none" strike="noStrike">
                <a:solidFill>
                  <a:srgbClr val="000000"/>
                </a:solidFill>
                <a:latin typeface="Arial"/>
                <a:ea typeface="Arial"/>
                <a:cs typeface="Arial"/>
                <a:sym typeface="Arial"/>
              </a:rPr>
              <a:t>Disinfo response planning sheet</a:t>
            </a:r>
            <a:r>
              <a:rPr b="0" i="0" lang="en-US" sz="1100" u="none" cap="none" strike="noStrike">
                <a:solidFill>
                  <a:srgbClr val="000000"/>
                </a:solidFill>
                <a:latin typeface="Arial"/>
                <a:ea typeface="Arial"/>
                <a:cs typeface="Arial"/>
                <a:sym typeface="Arial"/>
              </a:rPr>
              <a:t> to decide: What tool to use? What would we teach a student to do here? What are the risks?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Gallery walk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display their sheets. Others leave sticky-note feedback: “Would this work for your class?” “What might be missing?”</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Reflection &amp; action</a:t>
            </a:r>
            <a:r>
              <a:rPr b="0" i="0" lang="en-US" sz="1100" u="none" cap="none" strike="noStrike">
                <a:solidFill>
                  <a:srgbClr val="000000"/>
                </a:solidFill>
                <a:latin typeface="Arial"/>
                <a:ea typeface="Arial"/>
                <a:cs typeface="Arial"/>
                <a:sym typeface="Arial"/>
              </a:rPr>
              <a:t>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Close with discussion: “What surprised you?” “What’s one way you’ll build this into your teaching?”</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“Why might students hesitate to report harmful content?”</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are the risks of ignoring a false claim?”</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can we help students think critically about platform feedback loops?”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Worksheet: Safeguard strategy planner - Scenario description</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Platform feature used</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Steps taken</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Expected outcome</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Classroom teaching tip</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e.g., Phishing DM - Report &amp; Block - Click “Report message”; block sender - Reduces risk and notifies platform - Teach students to screenshot and report with adult help</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e.g., Hateful comment - Report + Filter Words - Report comment, mute key offensive words - Content hidden; moderator alerted - Use “hide word” feature to model self-care online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Tool identification</a:t>
            </a:r>
            <a:r>
              <a:rPr b="0" i="0" lang="en-US" sz="1100" u="none" cap="none" strike="noStrike">
                <a:solidFill>
                  <a:srgbClr val="000000"/>
                </a:solidFill>
                <a:latin typeface="Arial"/>
                <a:ea typeface="Arial"/>
                <a:cs typeface="Arial"/>
                <a:sym typeface="Arial"/>
              </a:rPr>
              <a:t> (1)Unclear which platform or tool to use (3)Recognizes correct platform, some uncertainty (5)Accurately matches platform features to disinfo situations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Pedagogical application</a:t>
            </a:r>
            <a:r>
              <a:rPr b="0" i="0" lang="en-US" sz="1100" u="none" cap="none" strike="noStrike">
                <a:solidFill>
                  <a:srgbClr val="000000"/>
                </a:solidFill>
                <a:latin typeface="Arial"/>
                <a:ea typeface="Arial"/>
                <a:cs typeface="Arial"/>
                <a:sym typeface="Arial"/>
              </a:rPr>
              <a:t> (1)Vague or missing student strategies (3)Proposes a basic teaching approach (5)Outlines clear, age-appropriate classroom integration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 analysis</a:t>
            </a:r>
            <a:r>
              <a:rPr b="0" i="0" lang="en-US" sz="1100" u="none" cap="none" strike="noStrike">
                <a:solidFill>
                  <a:srgbClr val="000000"/>
                </a:solidFill>
                <a:latin typeface="Arial"/>
                <a:ea typeface="Arial"/>
                <a:cs typeface="Arial"/>
                <a:sym typeface="Arial"/>
              </a:rPr>
              <a:t> (1)Oversimplifies or misses risks (3)Identifies one or two key risks (5)Thoughtfully considers impact, ethical issues, and outcomes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(1)Minimal group participation (3)Participates, some shared input (5)Fully engaged, co-creates solution, constructive feedback</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Optional add-ons (1)</a:t>
            </a:r>
            <a:r>
              <a:rPr b="0" i="0" lang="en-US" sz="1100" u="none" cap="none" strike="noStrike">
                <a:solidFill>
                  <a:srgbClr val="000000"/>
                </a:solidFill>
                <a:latin typeface="Arial"/>
                <a:ea typeface="Arial"/>
                <a:cs typeface="Arial"/>
                <a:sym typeface="Arial"/>
              </a:rPr>
              <a:t>Create a </a:t>
            </a:r>
            <a:r>
              <a:rPr b="1" i="0" lang="en-US" sz="1100" u="none" cap="none" strike="noStrike">
                <a:solidFill>
                  <a:srgbClr val="000000"/>
                </a:solidFill>
                <a:latin typeface="Arial"/>
                <a:ea typeface="Arial"/>
                <a:cs typeface="Arial"/>
                <a:sym typeface="Arial"/>
              </a:rPr>
              <a:t>student-facing version</a:t>
            </a:r>
            <a:r>
              <a:rPr b="0" i="0" lang="en-US" sz="1100" u="none" cap="none" strike="noStrike">
                <a:solidFill>
                  <a:srgbClr val="000000"/>
                </a:solidFill>
                <a:latin typeface="Arial"/>
                <a:ea typeface="Arial"/>
                <a:cs typeface="Arial"/>
                <a:sym typeface="Arial"/>
              </a:rPr>
              <a:t> of the response template. (3)Host a “Simulated Platform Lab” with mock disinformation content. (5)Invite a guest (e.g., platform safety expert or journalist).</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Key Takeaways</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Teachers gain </a:t>
            </a:r>
            <a:r>
              <a:rPr b="1" i="0" lang="en-US" sz="1100" u="none" cap="none" strike="noStrike">
                <a:solidFill>
                  <a:srgbClr val="000000"/>
                </a:solidFill>
                <a:latin typeface="Arial"/>
                <a:ea typeface="Arial"/>
                <a:cs typeface="Arial"/>
                <a:sym typeface="Arial"/>
              </a:rPr>
              <a:t>hands-on experience</a:t>
            </a:r>
            <a:r>
              <a:rPr b="0" i="0" lang="en-US" sz="1100" u="none" cap="none" strike="noStrike">
                <a:solidFill>
                  <a:srgbClr val="000000"/>
                </a:solidFill>
                <a:latin typeface="Arial"/>
                <a:ea typeface="Arial"/>
                <a:cs typeface="Arial"/>
                <a:sym typeface="Arial"/>
              </a:rPr>
              <a:t> using platform safeguards like reporting, blocking, flagging, and filtering.</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They understand </a:t>
            </a:r>
            <a:r>
              <a:rPr b="1" i="0" lang="en-US" sz="1100" u="none" cap="none" strike="noStrike">
                <a:solidFill>
                  <a:srgbClr val="000000"/>
                </a:solidFill>
                <a:latin typeface="Arial"/>
                <a:ea typeface="Arial"/>
                <a:cs typeface="Arial"/>
                <a:sym typeface="Arial"/>
              </a:rPr>
              <a:t>why and how</a:t>
            </a:r>
            <a:r>
              <a:rPr b="0" i="0" lang="en-US" sz="1100" u="none" cap="none" strike="noStrike">
                <a:solidFill>
                  <a:srgbClr val="000000"/>
                </a:solidFill>
                <a:latin typeface="Arial"/>
                <a:ea typeface="Arial"/>
                <a:cs typeface="Arial"/>
                <a:sym typeface="Arial"/>
              </a:rPr>
              <a:t> these tools curb disinformation and harm.</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Built-in features reflect educators’ roles in modelling </a:t>
            </a:r>
            <a:r>
              <a:rPr b="1" i="0" lang="en-US" sz="1100" u="none" cap="none" strike="noStrike">
                <a:solidFill>
                  <a:srgbClr val="000000"/>
                </a:solidFill>
                <a:latin typeface="Arial"/>
                <a:ea typeface="Arial"/>
                <a:cs typeface="Arial"/>
                <a:sym typeface="Arial"/>
              </a:rPr>
              <a:t>responsible digital citizenship</a:t>
            </a:r>
            <a:r>
              <a:rPr b="0" i="0" lang="en-US" sz="1100" u="none" cap="none" strike="noStrike">
                <a:solidFill>
                  <a:srgbClr val="000000"/>
                </a:solidFill>
                <a:latin typeface="Arial"/>
                <a:ea typeface="Arial"/>
                <a:cs typeface="Arial"/>
                <a:sym typeface="Arial"/>
              </a:rPr>
              <a:t> with agency, aligned with UNESCO’s AI CFT principles.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Learning to apply these in classrooms equips students with essential skills for ethical and informed online engagement.</a:t>
            </a:r>
            <a:br>
              <a:rPr b="0" lang="en-US"/>
            </a:br>
            <a:endParaRPr b="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5" name="Google Shape;565;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Checking origin of email (phishing &amp; disinformation) - “Inbox detective: Tracing the truth”</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Duration:</a:t>
            </a:r>
            <a:r>
              <a:rPr b="0" i="0" lang="en-US" sz="1100" u="none" cap="none" strike="noStrike">
                <a:solidFill>
                  <a:srgbClr val="000000"/>
                </a:solidFill>
                <a:latin typeface="Arial"/>
                <a:ea typeface="Arial"/>
                <a:cs typeface="Arial"/>
                <a:sym typeface="Arial"/>
              </a:rPr>
              <a:t> 60 minutes</a:t>
            </a:r>
            <a:endParaRPr b="0"/>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needed: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0" i="1" lang="en-US" sz="1100" u="none" cap="none" strike="noStrike">
                <a:solidFill>
                  <a:srgbClr val="000000"/>
                </a:solidFill>
                <a:latin typeface="Arial"/>
                <a:ea typeface="Arial"/>
                <a:cs typeface="Arial"/>
                <a:sym typeface="Arial"/>
              </a:rPr>
              <a:t>Email Red Flags Reference Sheet</a:t>
            </a:r>
            <a:r>
              <a:rPr b="0" i="0" lang="en-US" sz="1100" u="none" cap="none" strike="noStrike">
                <a:solidFill>
                  <a:srgbClr val="000000"/>
                </a:solidFill>
                <a:latin typeface="Arial"/>
                <a:ea typeface="Arial"/>
                <a:cs typeface="Arial"/>
                <a:sym typeface="Arial"/>
              </a:rPr>
              <a:t> (to be created if needed)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0" i="1"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“Inbox Detective” Sample Emails</a:t>
            </a:r>
            <a:r>
              <a:rPr b="0" i="1" lang="en-US" sz="1100" u="none" cap="none" strike="noStrike">
                <a:solidFill>
                  <a:srgbClr val="000000"/>
                </a:solidFill>
                <a:latin typeface="Arial"/>
                <a:ea typeface="Arial"/>
                <a:cs typeface="Arial"/>
                <a:sym typeface="Arial"/>
              </a:rPr>
              <a:t> – real &amp; fake (PDF or slides)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Devices with internet access (1 per pair)</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Optional tool:</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 Google’s Phishing Quiz</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Whiteboard or digital collaboration board (Jamboard, Padlet)</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Hook – email from a “Prince”</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Project a humorous old-school phishing email (e.g., “Nigerian prince”). Ask: </a:t>
            </a:r>
            <a:r>
              <a:rPr b="0" i="1" lang="en-US" sz="1100" u="none" cap="none" strike="noStrike">
                <a:solidFill>
                  <a:srgbClr val="000000"/>
                </a:solidFill>
                <a:latin typeface="Arial"/>
                <a:ea typeface="Arial"/>
                <a:cs typeface="Arial"/>
                <a:sym typeface="Arial"/>
              </a:rPr>
              <a:t>“Why is this suspicious? What’s changed today?”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Mini lecture – anatomy of a phish</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Go over: suspicious sender domains, urgency language, fake logos, spoofed links. Introduce the idea of </a:t>
            </a:r>
            <a:r>
              <a:rPr b="0" i="1" lang="en-US" sz="1100" u="none" cap="none" strike="noStrike">
                <a:solidFill>
                  <a:srgbClr val="000000"/>
                </a:solidFill>
                <a:latin typeface="Arial"/>
                <a:ea typeface="Arial"/>
                <a:cs typeface="Arial"/>
                <a:sym typeface="Arial"/>
              </a:rPr>
              <a:t>disinformation via email</a:t>
            </a:r>
            <a:r>
              <a:rPr b="0" i="0" lang="en-US" sz="1100" u="none" cap="none" strike="noStrike">
                <a:solidFill>
                  <a:srgbClr val="000000"/>
                </a:solidFill>
                <a:latin typeface="Arial"/>
                <a:ea typeface="Arial"/>
                <a:cs typeface="Arial"/>
                <a:sym typeface="Arial"/>
              </a:rPr>
              <a:t> (e.g., false info attachments, fake petitions).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Group work – email dissection lab</a:t>
            </a:r>
            <a:r>
              <a:rPr b="0" i="0" lang="en-US" sz="1100" u="none" cap="none" strike="noStrike">
                <a:solidFill>
                  <a:srgbClr val="000000"/>
                </a:solidFill>
                <a:latin typeface="Arial"/>
                <a:ea typeface="Arial"/>
                <a:cs typeface="Arial"/>
                <a:sym typeface="Arial"/>
              </a:rPr>
              <a:t> 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pairs or trios, teachers analyze 3 sample emails (mix of real, phishing, and gray-zone). They fill out a checklist: sender, grammar, links, emotion, disinfo claims. Share one finding per group.</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Activity – “Link It back”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practice right-clicking/checking sender email address, hovering over links, and checking suspicious domains using tools like</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whois.domaintools.com</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Group discussion – What would you teach?</a:t>
            </a:r>
            <a:r>
              <a:rPr b="0" i="0" lang="en-US" sz="1100" u="none" cap="none" strike="noStrike">
                <a:solidFill>
                  <a:srgbClr val="000000"/>
                </a:solidFill>
                <a:latin typeface="Arial"/>
                <a:ea typeface="Arial"/>
                <a:cs typeface="Arial"/>
                <a:sym typeface="Arial"/>
              </a:rPr>
              <a:t>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brainstorm 3 ways to teach students how to check a suspicious message or link.</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Wrap-up &amp; reflect</a:t>
            </a:r>
            <a:r>
              <a:rPr b="0" i="0" lang="en-US" sz="1100" u="none" cap="none" strike="noStrike">
                <a:solidFill>
                  <a:srgbClr val="000000"/>
                </a:solidFill>
                <a:latin typeface="Arial"/>
                <a:ea typeface="Arial"/>
                <a:cs typeface="Arial"/>
                <a:sym typeface="Arial"/>
              </a:rPr>
              <a:t>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Share one surprise + one classroom strategy from each group. Encourage future peer-sharing.</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emotional tricks do these emails use to make you click?</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How could a phishing message spread disinformation?</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Why might students be especially vulnerable to link-based attacks?</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How does checking origin promote critical digital citizenship?</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Email Clues Identified</a:t>
            </a:r>
            <a:r>
              <a:rPr b="0" i="0" lang="en-US" sz="1100" u="none" cap="none" strike="noStrike">
                <a:solidFill>
                  <a:srgbClr val="000000"/>
                </a:solidFill>
                <a:latin typeface="Arial"/>
                <a:ea typeface="Arial"/>
                <a:cs typeface="Arial"/>
                <a:sym typeface="Arial"/>
              </a:rPr>
              <a:t> (1)Few, vague signs noticed (3)Some relevant clues named (5)Multiple accurate red flags with clear reasoning</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Tool Use</a:t>
            </a:r>
            <a:r>
              <a:rPr b="0" i="0" lang="en-US" sz="1100" u="none" cap="none" strike="noStrike">
                <a:solidFill>
                  <a:srgbClr val="000000"/>
                </a:solidFill>
                <a:latin typeface="Arial"/>
                <a:ea typeface="Arial"/>
                <a:cs typeface="Arial"/>
                <a:sym typeface="Arial"/>
              </a:rPr>
              <a:t> (1)Struggles to trace URLs or domains (3)Tries tools with partial success (5)Confidently uses link tracing, sender ID techniques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Collaboration</a:t>
            </a:r>
            <a:r>
              <a:rPr b="0" i="0" lang="en-US" sz="1100" u="none" cap="none" strike="noStrike">
                <a:solidFill>
                  <a:srgbClr val="000000"/>
                </a:solidFill>
                <a:latin typeface="Arial"/>
                <a:ea typeface="Arial"/>
                <a:cs typeface="Arial"/>
                <a:sym typeface="Arial"/>
              </a:rPr>
              <a:t> (1)Minimal interaction (3)Some shared work (5)Active participation, collective conclusions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Classroom Application</a:t>
            </a:r>
            <a:r>
              <a:rPr b="0" i="0" lang="en-US" sz="1100" u="none" cap="none" strike="noStrike">
                <a:solidFill>
                  <a:srgbClr val="000000"/>
                </a:solidFill>
                <a:latin typeface="Arial"/>
                <a:ea typeface="Arial"/>
                <a:cs typeface="Arial"/>
                <a:sym typeface="Arial"/>
              </a:rPr>
              <a:t> (1)Vague ideas (3) 1–2 classroom ideas (5)Clear, relevant teaching strategies for students</a:t>
            </a:r>
            <a:endParaRPr b="0"/>
          </a:p>
          <a:p>
            <a:pPr indent="-228600" lvl="0" marL="457200" rtl="0" algn="l">
              <a:lnSpc>
                <a:spcPct val="100000"/>
              </a:lnSpc>
              <a:spcBef>
                <a:spcPts val="0"/>
              </a:spcBef>
              <a:spcAft>
                <a:spcPts val="0"/>
              </a:spcAft>
              <a:buSzPts val="1100"/>
              <a:buNone/>
            </a:pPr>
            <a:r>
              <a:t/>
            </a:r>
            <a:endParaRPr b="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2" name="Google Shape;582;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Recognising Emotional Manipulation</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Materials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Printed or digital ‘emotional content’ samples (headlines, memes,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posts</a:t>
            </a:r>
            <a:r>
              <a:rPr b="0" i="0" lang="en-US" sz="1100" u="none" cap="none" strike="noStrike">
                <a:solidFill>
                  <a:srgbClr val="000000"/>
                </a:solidFill>
                <a:latin typeface="Arial"/>
                <a:ea typeface="Arial"/>
                <a:cs typeface="Arial"/>
                <a:sym typeface="Arial"/>
              </a:rPr>
              <a:t>)</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Emotional Scale Poster (low to high emotional intensity)</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Group discussion sheet</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Markers, sticky notes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Access to AI-generated headlines (e.g., via ChatGPT or similar tools)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 (60 minutes)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Warm-up</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Display emotional headlines or memes. Ask: “What do you feel? Why?”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Exploring manipulation</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Introduce AI-generated headlines—some neutral, some exaggerated. Groups sort by emotional intensity.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a:t>
            </a:r>
            <a:r>
              <a:rPr b="0" i="0" lang="en-US" sz="1100" u="none" cap="none" strike="noStrike">
                <a:solidFill>
                  <a:srgbClr val="000000"/>
                </a:solidFill>
                <a:latin typeface="Arial"/>
                <a:ea typeface="Arial"/>
                <a:cs typeface="Arial"/>
                <a:sym typeface="Arial"/>
              </a:rPr>
              <a:t>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chooses 1-2 emotionally intense examples. Ask: “What makes this manipulative?”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Classroom link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groups, plan how to guide students to recognize emotional triggers in online content.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Reflection &amp; exit</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teacher shares one new strategy they’ll use with students.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How does emotional content spread faster online?</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Can AI amplify this effect? How?</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What age-appropriate examples can help students spot manipulation?</a:t>
            </a:r>
            <a:endParaRPr b="0"/>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Assessment Rubrics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Emerging (1)</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Developing (3)</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Proficient (5)</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Identification of emotion </a:t>
            </a:r>
            <a:r>
              <a:rPr b="0" i="0" lang="en-US" sz="1100" u="none" cap="none" strike="noStrike">
                <a:solidFill>
                  <a:srgbClr val="000000"/>
                </a:solidFill>
                <a:latin typeface="Arial"/>
                <a:ea typeface="Arial"/>
                <a:cs typeface="Arial"/>
                <a:sym typeface="Arial"/>
              </a:rPr>
              <a:t>(1)Struggles to identify emotional tone or chooses inaccurately. (3)Recognizes general emotion but lacks detail or confidence. (5)Accurately identifies targeted emotion with clear explanation.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Recognition of manipulative technique </a:t>
            </a:r>
            <a:r>
              <a:rPr b="0" i="0" lang="en-US" sz="1100" u="none" cap="none" strike="noStrike">
                <a:solidFill>
                  <a:srgbClr val="000000"/>
                </a:solidFill>
                <a:latin typeface="Arial"/>
                <a:ea typeface="Arial"/>
                <a:cs typeface="Arial"/>
                <a:sym typeface="Arial"/>
              </a:rPr>
              <a:t>(1) Minimal recognition of language techniques or impact. (3)Some identification of exaggeration or charged words. (5)Clearly identifies manipulative features with examples.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discussion &amp; insight </a:t>
            </a:r>
            <a:r>
              <a:rPr b="0" i="0" lang="en-US" sz="1100" u="none" cap="none" strike="noStrike">
                <a:solidFill>
                  <a:srgbClr val="000000"/>
                </a:solidFill>
                <a:latin typeface="Arial"/>
                <a:ea typeface="Arial"/>
                <a:cs typeface="Arial"/>
                <a:sym typeface="Arial"/>
              </a:rPr>
              <a:t>(1)Minimal participation or unclear contributions. (3)Shares basic ideas or listens actively. (5)Engages in thoughtful discussion and builds on peer ideas.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Teaching strategy suggestion </a:t>
            </a:r>
            <a:r>
              <a:rPr b="0" i="0" lang="en-US" sz="1100" u="none" cap="none" strike="noStrike">
                <a:solidFill>
                  <a:srgbClr val="000000"/>
                </a:solidFill>
                <a:latin typeface="Arial"/>
                <a:ea typeface="Arial"/>
                <a:cs typeface="Arial"/>
                <a:sym typeface="Arial"/>
              </a:rPr>
              <a:t>(1) Unclear or impractical ideas. (3) Basic strategies that need development. (5) Strong, practical, student-friendly strategy articulated.</a:t>
            </a:r>
            <a:br>
              <a:rPr b="0" lang="en-US"/>
            </a:br>
            <a:br>
              <a:rPr b="0" lang="en-US"/>
            </a:br>
            <a:endParaRPr b="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9" name="Google Shape;599;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Identifying bots</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Materials &amp;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Laptops or tablets with internet access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Sample social media posts (printed or digital)</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Bot Detection Checklist</a:t>
            </a:r>
            <a:r>
              <a:rPr b="0" i="0" lang="en-US" sz="1100" u="none" cap="none" strike="noStrike">
                <a:solidFill>
                  <a:srgbClr val="000000"/>
                </a:solidFill>
                <a:latin typeface="Arial"/>
                <a:ea typeface="Arial"/>
                <a:cs typeface="Arial"/>
                <a:sym typeface="Arial"/>
              </a:rPr>
              <a:t> (provided)</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Case Study Sheets: Real vs. Bot Accounts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Access to tools: Botometer (</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https://botometer.osome.iu.edu/</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Analyze real tweets and decide which ones could be bot-generated using </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Bot Sentinel</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 (60 minutes):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Introduction &amp; warm-up </a:t>
            </a:r>
            <a:r>
              <a:rPr b="0" i="0" lang="en-US" sz="1100" u="none" cap="none" strike="noStrike">
                <a:solidFill>
                  <a:srgbClr val="000000"/>
                </a:solidFill>
                <a:latin typeface="Arial"/>
                <a:ea typeface="Arial"/>
                <a:cs typeface="Arial"/>
                <a:sym typeface="Arial"/>
              </a:rPr>
              <a:t>(10 minutes):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Ask: Have you ever suspected a post was from a bot? What gave it away?</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Briefly explain how bots work (automated accounts, goal-driven content).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Case study analysis </a:t>
            </a:r>
            <a:r>
              <a:rPr b="0" i="0" lang="en-US" sz="1100" u="none" cap="none" strike="noStrike">
                <a:solidFill>
                  <a:srgbClr val="000000"/>
                </a:solidFill>
                <a:latin typeface="Arial"/>
                <a:ea typeface="Arial"/>
                <a:cs typeface="Arial"/>
                <a:sym typeface="Arial"/>
              </a:rPr>
              <a:t>(10 minutes):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Pairs examine 2-3 social media profiles using printed samples or online.</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Use the checklist to decide: bot or human?</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Discuss indicators: posting frequency, lack of personal content, copy-paste behavior.</a:t>
            </a:r>
            <a:br>
              <a:rPr lang="en-US"/>
            </a:b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Botometer investigation </a:t>
            </a:r>
            <a:r>
              <a:rPr b="0" i="0" lang="en-US" sz="1100" u="none" cap="none" strike="noStrike">
                <a:solidFill>
                  <a:srgbClr val="000000"/>
                </a:solidFill>
                <a:latin typeface="Arial"/>
                <a:ea typeface="Arial"/>
                <a:cs typeface="Arial"/>
                <a:sym typeface="Arial"/>
              </a:rPr>
              <a:t> (10 minutes):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Teachers explore Botometer or similar tools in small groups.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Enter handles (pre-approved) to analyze bot-likelihood.</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Reflect on reliability and transparency of detection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Impact mapping </a:t>
            </a:r>
            <a:r>
              <a:rPr b="0" i="0" lang="en-US" sz="1100" u="none" cap="none" strike="noStrike">
                <a:solidFill>
                  <a:srgbClr val="000000"/>
                </a:solidFill>
                <a:latin typeface="Arial"/>
                <a:ea typeface="Arial"/>
                <a:cs typeface="Arial"/>
                <a:sym typeface="Arial"/>
              </a:rPr>
              <a:t>(15 minutes):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Groups discuss and chart: How might bots shape student thinking?</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Map emotional triggers, echo chambers, political targeting.</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Create classroom guidelines </a:t>
            </a:r>
            <a:r>
              <a:rPr b="0" i="0" lang="en-US" sz="1100" u="none" cap="none" strike="noStrike">
                <a:solidFill>
                  <a:srgbClr val="000000"/>
                </a:solidFill>
                <a:latin typeface="Arial"/>
                <a:ea typeface="Arial"/>
                <a:cs typeface="Arial"/>
                <a:sym typeface="Arial"/>
              </a:rPr>
              <a:t>(15 minutes):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Each group drafts 3 tips for students on spotting and handling bots.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 Share with whole group for refinement.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What are the telltale signs of a bot account?</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How do bots emotionally manipulate or mislead?</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What are ethical concerns in detecting and reporting bots?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 How do we teach students to avoid falling into bot-generated echo chambers?</a:t>
            </a:r>
            <a:endParaRPr b="0"/>
          </a:p>
          <a:p>
            <a:pPr indent="0" lvl="0" marL="158750" rtl="0" algn="l">
              <a:lnSpc>
                <a:spcPct val="100000"/>
              </a:lnSpc>
              <a:spcBef>
                <a:spcPts val="0"/>
              </a:spcBef>
              <a:spcAft>
                <a:spcPts val="0"/>
              </a:spcAft>
              <a:buSzPts val="1100"/>
              <a:buNone/>
            </a:pPr>
            <a:br>
              <a:rPr lang="en-US"/>
            </a:br>
            <a:r>
              <a:rPr b="1" i="0" lang="en-US" sz="1100" u="none" cap="none" strike="noStrike">
                <a:solidFill>
                  <a:srgbClr val="000000"/>
                </a:solidFill>
                <a:latin typeface="Arial"/>
                <a:ea typeface="Arial"/>
                <a:cs typeface="Arial"/>
                <a:sym typeface="Arial"/>
              </a:rPr>
              <a:t>Assessment Rubric: Spot the Bot Activity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Beginning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Bot identification</a:t>
            </a:r>
            <a:r>
              <a:rPr b="0" i="0" lang="en-US" sz="1100" u="none" cap="none" strike="noStrike">
                <a:solidFill>
                  <a:srgbClr val="000000"/>
                </a:solidFill>
                <a:latin typeface="Arial"/>
                <a:ea typeface="Arial"/>
                <a:cs typeface="Arial"/>
                <a:sym typeface="Arial"/>
              </a:rPr>
              <a:t> (1)Guesses without evidence (3)Identifies basic signs (5)Uses multiple indicators accurately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Critical thinking</a:t>
            </a:r>
            <a:r>
              <a:rPr b="0" i="0" lang="en-US" sz="1100" u="none" cap="none" strike="noStrike">
                <a:solidFill>
                  <a:srgbClr val="000000"/>
                </a:solidFill>
                <a:latin typeface="Arial"/>
                <a:ea typeface="Arial"/>
                <a:cs typeface="Arial"/>
                <a:sym typeface="Arial"/>
              </a:rPr>
              <a:t> (1)Limited reasoning (3)Some justification (5)Clear, logical justification for conclusions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(1)Little participation (3)Some group interaction (5)Active discussion and teamwork</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Communication</a:t>
            </a:r>
            <a:r>
              <a:rPr b="0" i="0" lang="en-US" sz="1100" u="none" cap="none" strike="noStrike">
                <a:solidFill>
                  <a:srgbClr val="000000"/>
                </a:solidFill>
                <a:latin typeface="Arial"/>
                <a:ea typeface="Arial"/>
                <a:cs typeface="Arial"/>
                <a:sym typeface="Arial"/>
              </a:rPr>
              <a:t> (1)Unclear explanations (3)Some clarity (5)Clear, structured reasoning shared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Reflection</a:t>
            </a:r>
            <a:r>
              <a:rPr b="0" i="0" lang="en-US" sz="1100" u="none" cap="none" strike="noStrike">
                <a:solidFill>
                  <a:srgbClr val="000000"/>
                </a:solidFill>
                <a:latin typeface="Arial"/>
                <a:ea typeface="Arial"/>
                <a:cs typeface="Arial"/>
                <a:sym typeface="Arial"/>
              </a:rPr>
              <a:t> (1)No insight (3)One surface insight (5)Deep understanding of influence &amp; detection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br>
              <a:rPr b="0" lang="en-US"/>
            </a:br>
            <a:r>
              <a:rPr b="1" i="0" lang="en-US" sz="1100" u="none" cap="none" strike="noStrike">
                <a:solidFill>
                  <a:srgbClr val="000000"/>
                </a:solidFill>
                <a:latin typeface="Arial"/>
                <a:ea typeface="Arial"/>
                <a:cs typeface="Arial"/>
                <a:sym typeface="Arial"/>
              </a:rPr>
              <a:t>Wrap-up &amp; takeaways: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Share one classroom strategy you’re excited to try.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Reflect: What’s one myth you had about bots that changed today?</a:t>
            </a:r>
            <a:br>
              <a:rPr b="0" lang="en-US"/>
            </a:br>
            <a:br>
              <a:rPr b="0" lang="en-US"/>
            </a:br>
            <a:endParaRPr b="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16" name="Google Shape;616;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3" name="Google Shape;633;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Think before sharing</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Duration: 60 minutes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format: groups of 3–5</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needed: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Flipchart paper or whiteboards, markers and sticky notes/Miro or Padlet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Think Before Sharing” prompt cards</a:t>
            </a:r>
            <a:r>
              <a:rPr b="0" i="0" lang="en-US" sz="1100" u="none" cap="none" strike="noStrike">
                <a:solidFill>
                  <a:srgbClr val="000000"/>
                </a:solidFill>
                <a:latin typeface="Arial"/>
                <a:ea typeface="Arial"/>
                <a:cs typeface="Arial"/>
                <a:sym typeface="Arial"/>
              </a:rPr>
              <a:t> (provided by facilitator or generated by groups)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with real or simulated social media posts (some misleading, some neutral)</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Welcome &amp; warm-up (10 min)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Ask teachers:</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“Have you ever seen something online and shared it before verifying it?”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Show quick examples (e.g., viral image with misleading caption, fake quote).</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Short reflection on personal sharing habits.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Mini-input: What Is responsible digital citizenship? (10 min)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Facilitator presents key traits: respect, accuracy, empathy, privacy, and accountability.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Highlight research showing that social media users often shape peer behavior.</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Activity: Think before sharing model (15 min)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groups, teachers develop a classroom-friendly “Think Before Sharing” strategy using a simple mnemonic (e.g., </a:t>
            </a:r>
            <a:r>
              <a:rPr b="1" i="0" lang="en-US" sz="1100" u="none" cap="none" strike="noStrike">
                <a:solidFill>
                  <a:srgbClr val="000000"/>
                </a:solidFill>
                <a:latin typeface="Arial"/>
                <a:ea typeface="Arial"/>
                <a:cs typeface="Arial"/>
                <a:sym typeface="Arial"/>
              </a:rPr>
              <a:t>T.R.U.T.H.</a:t>
            </a:r>
            <a:r>
              <a:rPr b="0" i="0" lang="en-US" sz="1100" u="none" cap="none" strike="noStrike">
                <a:solidFill>
                  <a:srgbClr val="000000"/>
                </a:solidFill>
                <a:latin typeface="Arial"/>
                <a:ea typeface="Arial"/>
                <a:cs typeface="Arial"/>
                <a:sym typeface="Arial"/>
              </a:rPr>
              <a:t> = True, Reliable, Understandable, Timely, Helpful).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They must include: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steps/questions students ask before sharing</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Age-appropriate language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example post that would pass, and 1 that would fail the check</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Role-play: Practicing social correction (15 min)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selects a misleading post from the handout.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Scenario: </a:t>
            </a:r>
            <a:r>
              <a:rPr b="0" i="1" lang="en-US" sz="1100" u="none" cap="none" strike="noStrike">
                <a:solidFill>
                  <a:srgbClr val="000000"/>
                </a:solidFill>
                <a:latin typeface="Arial"/>
                <a:ea typeface="Arial"/>
                <a:cs typeface="Arial"/>
                <a:sym typeface="Arial"/>
              </a:rPr>
              <a:t>“Your student/friend shares this in class/group chat—how do you respond respectfully, but firmly?”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create and act out short dialogues, demonstrating “social correction” using non-confrontational phrases like: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“Hey, I used to think that too—then I looked it up…”</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“Mind if I share a different take on that?”</a:t>
            </a:r>
            <a:endParaRPr/>
          </a:p>
          <a:p>
            <a:pPr indent="0" lvl="0" marL="158750" rtl="0" algn="l">
              <a:lnSpc>
                <a:spcPct val="100000"/>
              </a:lnSpc>
              <a:spcBef>
                <a:spcPts val="0"/>
              </a:spcBef>
              <a:spcAft>
                <a:spcPts val="0"/>
              </a:spcAft>
              <a:buSzPts val="1100"/>
              <a:buNone/>
            </a:pPr>
            <a:br>
              <a:rPr b="0" i="0" lang="en-US" sz="1100" u="none" cap="none" strike="noStrike">
                <a:solidFill>
                  <a:srgbClr val="000000"/>
                </a:solidFill>
                <a:latin typeface="Arial"/>
                <a:ea typeface="Arial"/>
                <a:cs typeface="Arial"/>
                <a:sym typeface="Arial"/>
              </a:rPr>
            </a:br>
            <a:r>
              <a:rPr b="1" i="0" lang="en-US" sz="1100" u="none" cap="none" strike="noStrike">
                <a:solidFill>
                  <a:srgbClr val="000000"/>
                </a:solidFill>
                <a:latin typeface="Arial"/>
                <a:ea typeface="Arial"/>
                <a:cs typeface="Arial"/>
                <a:sym typeface="Arial"/>
              </a:rPr>
              <a:t>5. Share &amp; reflect (10 min)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briefly presents their model.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Whole-group reflection:</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“How can we help students see themselves as responsible online citizens—not just consumers?”</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“What language empowers young people to self-regulate and help others?”</a:t>
            </a:r>
            <a:br>
              <a:rPr b="0" i="1"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are the real-world consequences of irresponsible sharing?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 power, peer pressure, and social status affect what students post or correct?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can we make digital citizenship feel </a:t>
            </a:r>
            <a:r>
              <a:rPr b="0" i="1" lang="en-US" sz="1100" u="none" cap="none" strike="noStrike">
                <a:solidFill>
                  <a:srgbClr val="000000"/>
                </a:solidFill>
                <a:latin typeface="Arial"/>
                <a:ea typeface="Arial"/>
                <a:cs typeface="Arial"/>
                <a:sym typeface="Arial"/>
              </a:rPr>
              <a:t>relevant</a:t>
            </a:r>
            <a:r>
              <a:rPr b="0" i="0" lang="en-US" sz="1100" u="none" cap="none" strike="noStrike">
                <a:solidFill>
                  <a:srgbClr val="000000"/>
                </a:solidFill>
                <a:latin typeface="Arial"/>
                <a:ea typeface="Arial"/>
                <a:cs typeface="Arial"/>
                <a:sym typeface="Arial"/>
              </a:rPr>
              <a:t> to students?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Emerging</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Proficient</a:t>
            </a:r>
            <a:r>
              <a:rPr b="0" i="0" lang="en-US" sz="1100" u="none" cap="none" strike="noStrike">
                <a:solidFill>
                  <a:srgbClr val="000000"/>
                </a:solidFill>
                <a:latin typeface="Arial"/>
                <a:ea typeface="Arial"/>
                <a:cs typeface="Arial"/>
                <a:sym typeface="Arial"/>
              </a:rPr>
              <a:t> - </a:t>
            </a:r>
            <a:r>
              <a:rPr b="1" i="0" lang="en-US" sz="1100" u="none" cap="none" strike="noStrike">
                <a:solidFill>
                  <a:srgbClr val="000000"/>
                </a:solidFill>
                <a:latin typeface="Arial"/>
                <a:ea typeface="Arial"/>
                <a:cs typeface="Arial"/>
                <a:sym typeface="Arial"/>
              </a:rPr>
              <a:t>Advanced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Strategy clarity </a:t>
            </a:r>
            <a:r>
              <a:rPr b="0" i="0" lang="en-US" sz="1100" u="none" cap="none" strike="noStrike">
                <a:solidFill>
                  <a:srgbClr val="000000"/>
                </a:solidFill>
                <a:latin typeface="Arial"/>
                <a:ea typeface="Arial"/>
                <a:cs typeface="Arial"/>
                <a:sym typeface="Arial"/>
              </a:rPr>
              <a:t>- Basic slogan or unclear logic - Clear 3–5 step strategy with examples - Memorable, age-adapted strategy with visuals/tools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Social correction language </a:t>
            </a:r>
            <a:r>
              <a:rPr b="0" i="0" lang="en-US" sz="1100" u="none" cap="none" strike="noStrike">
                <a:solidFill>
                  <a:srgbClr val="000000"/>
                </a:solidFill>
                <a:latin typeface="Arial"/>
                <a:ea typeface="Arial"/>
                <a:cs typeface="Arial"/>
                <a:sym typeface="Arial"/>
              </a:rPr>
              <a:t>- Limited or judgmental phrases - Uses polite, evidence-based responses - Models empathetic and empowering dialogue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Application to classroom </a:t>
            </a:r>
            <a:r>
              <a:rPr b="0" i="0" lang="en-US" sz="1100" u="none" cap="none" strike="noStrike">
                <a:solidFill>
                  <a:srgbClr val="000000"/>
                </a:solidFill>
                <a:latin typeface="Arial"/>
                <a:ea typeface="Arial"/>
                <a:cs typeface="Arial"/>
                <a:sym typeface="Arial"/>
              </a:rPr>
              <a:t>- Unclear or generic ideas - Some discussion of use with students - Clear integration plan for multiple grade levels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a:t>
            </a:r>
            <a:r>
              <a:rPr b="0" i="0" lang="en-US" sz="1100" u="none" cap="none" strike="noStrike">
                <a:solidFill>
                  <a:srgbClr val="000000"/>
                </a:solidFill>
                <a:latin typeface="Arial"/>
                <a:ea typeface="Arial"/>
                <a:cs typeface="Arial"/>
                <a:sym typeface="Arial"/>
              </a:rPr>
              <a:t>- Uneven group input - Shared idea development - Strong team synthesis, peer coaching</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Final Summary (for all sessions)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At the end of the sequence, teachers will be able to:</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Explain </a:t>
            </a:r>
            <a:r>
              <a:rPr b="1" i="0" lang="en-US" sz="1100" u="none" cap="none" strike="noStrike">
                <a:solidFill>
                  <a:srgbClr val="000000"/>
                </a:solidFill>
                <a:latin typeface="Arial"/>
                <a:ea typeface="Arial"/>
                <a:cs typeface="Arial"/>
                <a:sym typeface="Arial"/>
              </a:rPr>
              <a:t>how AI works</a:t>
            </a:r>
            <a:r>
              <a:rPr b="0" i="0" lang="en-US" sz="1100" u="none" cap="none" strike="noStrike">
                <a:solidFill>
                  <a:srgbClr val="000000"/>
                </a:solidFill>
                <a:latin typeface="Arial"/>
                <a:ea typeface="Arial"/>
                <a:cs typeface="Arial"/>
                <a:sym typeface="Arial"/>
              </a:rPr>
              <a:t> and its limitations.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Critically evaluate</a:t>
            </a:r>
            <a:r>
              <a:rPr b="0" i="0" lang="en-US" sz="1100" u="none" cap="none" strike="noStrike">
                <a:solidFill>
                  <a:srgbClr val="000000"/>
                </a:solidFill>
                <a:latin typeface="Arial"/>
                <a:ea typeface="Arial"/>
                <a:cs typeface="Arial"/>
                <a:sym typeface="Arial"/>
              </a:rPr>
              <a:t> AI-generated content through ethical questioning.</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Detect synthetic media</a:t>
            </a:r>
            <a:r>
              <a:rPr b="0" i="0" lang="en-US" sz="1100" u="none" cap="none" strike="noStrike">
                <a:solidFill>
                  <a:srgbClr val="000000"/>
                </a:solidFill>
                <a:latin typeface="Arial"/>
                <a:ea typeface="Arial"/>
                <a:cs typeface="Arial"/>
                <a:sym typeface="Arial"/>
              </a:rPr>
              <a:t> using accessible tools and checklists.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Understand and teach emotional manipulation tactics.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Implement “Think Before Sharing” routines and model digital citizenship.</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activity is </a:t>
            </a:r>
            <a:r>
              <a:rPr b="1" i="0" lang="en-US" sz="1100" u="none" cap="none" strike="noStrike">
                <a:solidFill>
                  <a:srgbClr val="000000"/>
                </a:solidFill>
                <a:latin typeface="Arial"/>
                <a:ea typeface="Arial"/>
                <a:cs typeface="Arial"/>
                <a:sym typeface="Arial"/>
              </a:rPr>
              <a:t>highly interactive</a:t>
            </a:r>
            <a:r>
              <a:rPr b="0" i="0" lang="en-US" sz="1100" u="none" cap="none" strike="noStrike">
                <a:solidFill>
                  <a:srgbClr val="000000"/>
                </a:solidFill>
                <a:latin typeface="Arial"/>
                <a:ea typeface="Arial"/>
                <a:cs typeface="Arial"/>
                <a:sym typeface="Arial"/>
              </a:rPr>
              <a:t>, uses </a:t>
            </a:r>
            <a:r>
              <a:rPr b="1" i="0" lang="en-US" sz="1100" u="none" cap="none" strike="noStrike">
                <a:solidFill>
                  <a:srgbClr val="000000"/>
                </a:solidFill>
                <a:latin typeface="Arial"/>
                <a:ea typeface="Arial"/>
                <a:cs typeface="Arial"/>
                <a:sym typeface="Arial"/>
              </a:rPr>
              <a:t>age-appropriate tools</a:t>
            </a:r>
            <a:r>
              <a:rPr b="0" i="0" lang="en-US" sz="1100" u="none" cap="none" strike="noStrike">
                <a:solidFill>
                  <a:srgbClr val="000000"/>
                </a:solidFill>
                <a:latin typeface="Arial"/>
                <a:ea typeface="Arial"/>
                <a:cs typeface="Arial"/>
                <a:sym typeface="Arial"/>
              </a:rPr>
              <a:t>, and aligns with UNESCO’s AI-CFT principles: human-centeredness, ethics, media literacy, agency, and whole-community approaches. They can be embedded into teacher training programmes or professional learning communities.</a:t>
            </a:r>
            <a:endParaRPr b="0"/>
          </a:p>
          <a:p>
            <a:pPr indent="0" lvl="0" marL="158750" rtl="0" algn="l">
              <a:lnSpc>
                <a:spcPct val="100000"/>
              </a:lnSpc>
              <a:spcBef>
                <a:spcPts val="0"/>
              </a:spcBef>
              <a:spcAft>
                <a:spcPts val="0"/>
              </a:spcAft>
              <a:buSzPts val="1100"/>
              <a:buNone/>
            </a:pPr>
            <a:br>
              <a:rPr b="0" lang="en-US"/>
            </a:br>
            <a:br>
              <a:rPr b="0" lang="en-US"/>
            </a:br>
            <a:endParaRPr b="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0" name="Google Shape;650;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Netiquette Use (Promoting Respectful Online Communication)</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Duration: 60 minutes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format: Small groups of 3–4 participants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needed: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Printed copies of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Netiquette Principles</a:t>
            </a:r>
            <a:r>
              <a:rPr b="0" i="0" lang="en-US" sz="1100" u="none" cap="none" strike="noStrike">
                <a:solidFill>
                  <a:srgbClr val="000000"/>
                </a:solidFill>
                <a:latin typeface="Arial"/>
                <a:ea typeface="Arial"/>
                <a:cs typeface="Arial"/>
                <a:sym typeface="Arial"/>
              </a:rPr>
              <a:t>” handout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Scenario cards</a:t>
            </a:r>
            <a:r>
              <a:rPr b="0" i="0" lang="en-US" sz="1100" u="none" cap="none" strike="noStrike">
                <a:solidFill>
                  <a:srgbClr val="000000"/>
                </a:solidFill>
                <a:latin typeface="Arial"/>
                <a:ea typeface="Arial"/>
                <a:cs typeface="Arial"/>
                <a:sym typeface="Arial"/>
              </a:rPr>
              <a:t>: common online conflict/disinformation examples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Reply Rewrite</a:t>
            </a:r>
            <a:r>
              <a:rPr b="0" i="0" lang="en-US" sz="1100" u="none" cap="none" strike="noStrike">
                <a:solidFill>
                  <a:srgbClr val="000000"/>
                </a:solidFill>
                <a:latin typeface="Arial"/>
                <a:ea typeface="Arial"/>
                <a:cs typeface="Arial"/>
                <a:sym typeface="Arial"/>
              </a:rPr>
              <a:t>” worksheet (to model de-escalation)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Flip chart,board/Miro, Padlet for sharing group rules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Markers or pens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Hook – Disrespect spiral</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Read aloud a short fake post (e.g., “You’re just brainwashed if you believe that!”). Ask: </a:t>
            </a:r>
            <a:r>
              <a:rPr b="0" i="1" lang="en-US" sz="1100" u="none" cap="none" strike="noStrike">
                <a:solidFill>
                  <a:srgbClr val="000000"/>
                </a:solidFill>
                <a:latin typeface="Arial"/>
                <a:ea typeface="Arial"/>
                <a:cs typeface="Arial"/>
                <a:sym typeface="Arial"/>
              </a:rPr>
              <a:t>What would happen if we replied harshly?</a:t>
            </a:r>
            <a:r>
              <a:rPr b="0" i="0" lang="en-US" sz="1100" u="none" cap="none" strike="noStrike">
                <a:solidFill>
                  <a:srgbClr val="000000"/>
                </a:solidFill>
                <a:latin typeface="Arial"/>
                <a:ea typeface="Arial"/>
                <a:cs typeface="Arial"/>
                <a:sym typeface="Arial"/>
              </a:rPr>
              <a:t> Introduce “Netiquette.”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Explore – What Is netiquette?</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pairs, teachers read through a handout listing 7 netiquette principles. They identify which ones are often forgotten or hard to apply.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Practice – Scenario rewrite</a:t>
            </a:r>
            <a:r>
              <a:rPr b="0" i="0" lang="en-US" sz="1100" u="none" cap="none" strike="noStrike">
                <a:solidFill>
                  <a:srgbClr val="000000"/>
                </a:solidFill>
                <a:latin typeface="Arial"/>
                <a:ea typeface="Arial"/>
                <a:cs typeface="Arial"/>
                <a:sym typeface="Arial"/>
              </a:rPr>
              <a:t> 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draws a </a:t>
            </a:r>
            <a:r>
              <a:rPr b="1" i="0" lang="en-US" sz="1100" u="none" cap="none" strike="noStrike">
                <a:solidFill>
                  <a:srgbClr val="000000"/>
                </a:solidFill>
                <a:latin typeface="Arial"/>
                <a:ea typeface="Arial"/>
                <a:cs typeface="Arial"/>
                <a:sym typeface="Arial"/>
              </a:rPr>
              <a:t>scenario card</a:t>
            </a:r>
            <a:r>
              <a:rPr b="0" i="0" lang="en-US" sz="1100" u="none" cap="none" strike="noStrike">
                <a:solidFill>
                  <a:srgbClr val="000000"/>
                </a:solidFill>
                <a:latin typeface="Arial"/>
                <a:ea typeface="Arial"/>
                <a:cs typeface="Arial"/>
                <a:sym typeface="Arial"/>
              </a:rPr>
              <a:t> (e.g., trolling, heated comment thread, misinformation). They rewrite the comment thread applying netiquette and complete the “Reply Rewrite” worksheet.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Gallery walk – “Before &amp; after” threads</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post their original vs. rewritten replies. Peers walk around and vote with stickers on the most respectful and most effective rewrites.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Discussion – Emotional triggers &amp; groupthink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Reflect together: </a:t>
            </a:r>
            <a:r>
              <a:rPr b="0" i="1" lang="en-US" sz="1100" u="none" cap="none" strike="noStrike">
                <a:solidFill>
                  <a:srgbClr val="000000"/>
                </a:solidFill>
                <a:latin typeface="Arial"/>
                <a:ea typeface="Arial"/>
                <a:cs typeface="Arial"/>
                <a:sym typeface="Arial"/>
              </a:rPr>
              <a:t>Why do online discussions spiral? How can we guide students to pause, check tone, and resist online mobs?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Action plan – Class netiquette charter</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drafts 3 netiquette rules they would use in the classroom. One representative posts it on the flipchart.</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does tone change when we disagree online?”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can students do if others escalate anger?”</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do trolls use emotion to manipulate?”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“Can netiquette reduce disinformation spread?”</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Criterion</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 analysis</a:t>
            </a:r>
            <a:r>
              <a:rPr b="0" i="0" lang="en-US" sz="1100" u="none" cap="none" strike="noStrike">
                <a:solidFill>
                  <a:srgbClr val="000000"/>
                </a:solidFill>
                <a:latin typeface="Arial"/>
                <a:ea typeface="Arial"/>
                <a:cs typeface="Arial"/>
                <a:sym typeface="Arial"/>
              </a:rPr>
              <a:t> (1)Vague or unclear responses (3)Identifies key issue, but limited rewrite (5)Clearly analyzes tone, emotion, and risk of escalation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Netiquette application</a:t>
            </a:r>
            <a:r>
              <a:rPr b="0" i="0" lang="en-US" sz="1100" u="none" cap="none" strike="noStrike">
                <a:solidFill>
                  <a:srgbClr val="000000"/>
                </a:solidFill>
                <a:latin typeface="Arial"/>
                <a:ea typeface="Arial"/>
                <a:cs typeface="Arial"/>
                <a:sym typeface="Arial"/>
              </a:rPr>
              <a:t> (1)Minimal or superficial rewrite (3)Applies 1–2 principles effectively (5)Applies multiple principles with nuanced tone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(1)Limited group discussion (3)Some teamwork and shared ideas (5)Actively engaged, builds on others’ suggestions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Reflection &amp; transfer</a:t>
            </a:r>
            <a:r>
              <a:rPr b="0" i="0" lang="en-US" sz="1100" u="none" cap="none" strike="noStrike">
                <a:solidFill>
                  <a:srgbClr val="000000"/>
                </a:solidFill>
                <a:latin typeface="Arial"/>
                <a:ea typeface="Arial"/>
                <a:cs typeface="Arial"/>
                <a:sym typeface="Arial"/>
              </a:rPr>
              <a:t> (1)Simple observations (3)Mentions relevance to students (5)Strong insights on teaching netiquette in context</a:t>
            </a:r>
            <a:endParaRPr b="0"/>
          </a:p>
          <a:p>
            <a:pPr indent="0" lvl="0" marL="158750" rtl="0" algn="l">
              <a:lnSpc>
                <a:spcPct val="100000"/>
              </a:lnSpc>
              <a:spcBef>
                <a:spcPts val="0"/>
              </a:spcBef>
              <a:spcAft>
                <a:spcPts val="0"/>
              </a:spcAft>
              <a:buSzPts val="1100"/>
              <a:buNone/>
            </a:pPr>
            <a:br>
              <a:rPr b="0" lang="en-US"/>
            </a:br>
            <a:br>
              <a:rPr b="0" lang="en-US"/>
            </a:br>
            <a:br>
              <a:rPr b="0" lang="en-US"/>
            </a:br>
            <a:endParaRPr b="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7" name="Google Shape;667;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Information Hygiene</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Duration</a:t>
            </a:r>
            <a:r>
              <a:rPr b="0" i="0" lang="en-US" sz="1100" u="none" cap="none" strike="noStrike">
                <a:solidFill>
                  <a:srgbClr val="000000"/>
                </a:solidFill>
                <a:latin typeface="Arial"/>
                <a:ea typeface="Arial"/>
                <a:cs typeface="Arial"/>
                <a:sym typeface="Arial"/>
              </a:rPr>
              <a:t>: 60 minutes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Type</a:t>
            </a:r>
            <a:r>
              <a:rPr b="0" i="0" lang="en-US" sz="1100" u="none" cap="none" strike="noStrike">
                <a:solidFill>
                  <a:srgbClr val="000000"/>
                </a:solidFill>
                <a:latin typeface="Arial"/>
                <a:ea typeface="Arial"/>
                <a:cs typeface="Arial"/>
                <a:sym typeface="Arial"/>
              </a:rPr>
              <a:t>: 3–4 per group</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Projector and slides (optional)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0" i="1" lang="en-US" sz="1100" u="none" cap="none" strike="noStrike">
                <a:solidFill>
                  <a:srgbClr val="000000"/>
                </a:solidFill>
                <a:latin typeface="Arial"/>
                <a:ea typeface="Arial"/>
                <a:cs typeface="Arial"/>
                <a:sym typeface="Arial"/>
              </a:rPr>
              <a:t>“</a:t>
            </a:r>
            <a:r>
              <a:rPr b="0" i="1"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5-Point Hygiene Checklist</a:t>
            </a:r>
            <a:r>
              <a:rPr b="0" i="1" lang="en-US" sz="1100" u="none" cap="none" strike="noStrike">
                <a:solidFill>
                  <a:srgbClr val="000000"/>
                </a:solidFill>
                <a:latin typeface="Arial"/>
                <a:ea typeface="Arial"/>
                <a:cs typeface="Arial"/>
                <a:sym typeface="Arial"/>
              </a:rPr>
              <a:t>”</a:t>
            </a:r>
            <a:r>
              <a:rPr b="0" i="0" lang="en-US" sz="1100" u="none" cap="none" strike="noStrike">
                <a:solidFill>
                  <a:srgbClr val="000000"/>
                </a:solidFill>
                <a:latin typeface="Arial"/>
                <a:ea typeface="Arial"/>
                <a:cs typeface="Arial"/>
                <a:sym typeface="Arial"/>
              </a:rPr>
              <a:t>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Handout: </a:t>
            </a:r>
            <a:r>
              <a:rPr b="0" i="1" lang="en-US" sz="1100" u="none" cap="none" strike="noStrike">
                <a:solidFill>
                  <a:srgbClr val="000000"/>
                </a:solidFill>
                <a:latin typeface="Arial"/>
                <a:ea typeface="Arial"/>
                <a:cs typeface="Arial"/>
                <a:sym typeface="Arial"/>
              </a:rPr>
              <a:t>“</a:t>
            </a:r>
            <a:r>
              <a:rPr b="0" i="1"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Think Before You Share” Decision Tree</a:t>
            </a: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Scenario slips with short examples of questionable posts (social media, WhatsApp, email)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Flipchart paper and markers/Miro, Padlet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Colored stickers for group voting</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Explore</a:t>
            </a:r>
            <a:r>
              <a:rPr b="0"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 News Literacy Project Tools</a:t>
            </a:r>
            <a:b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Warm-up discussion</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Think-Pair-Share: “What’s the last thing you shared online—and did you check it?” Pairs share with the group.</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Mini input</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Facilitator shares the definition of </a:t>
            </a:r>
            <a:r>
              <a:rPr b="0" i="1" lang="en-US" sz="1100" u="none" cap="none" strike="noStrike">
                <a:solidFill>
                  <a:srgbClr val="000000"/>
                </a:solidFill>
                <a:latin typeface="Arial"/>
                <a:ea typeface="Arial"/>
                <a:cs typeface="Arial"/>
                <a:sym typeface="Arial"/>
              </a:rPr>
              <a:t>information hygiene</a:t>
            </a:r>
            <a:r>
              <a:rPr b="0" i="0" lang="en-US" sz="1100" u="none" cap="none" strike="noStrike">
                <a:solidFill>
                  <a:srgbClr val="000000"/>
                </a:solidFill>
                <a:latin typeface="Arial"/>
                <a:ea typeface="Arial"/>
                <a:cs typeface="Arial"/>
                <a:sym typeface="Arial"/>
              </a:rPr>
              <a:t> and common types of unverified content (e.g., old news recirculated, emotional posts, satire as fact). Introduce the </a:t>
            </a:r>
            <a:r>
              <a:rPr b="0" i="1" lang="en-US" sz="1100" u="none" cap="none" strike="noStrike">
                <a:solidFill>
                  <a:srgbClr val="000000"/>
                </a:solidFill>
                <a:latin typeface="Arial"/>
                <a:ea typeface="Arial"/>
                <a:cs typeface="Arial"/>
                <a:sym typeface="Arial"/>
              </a:rPr>
              <a:t>5-Point Hygiene Checklist</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Group analysis</a:t>
            </a:r>
            <a:r>
              <a:rPr b="0" i="0" lang="en-US" sz="1100" u="none" cap="none" strike="noStrike">
                <a:solidFill>
                  <a:srgbClr val="000000"/>
                </a:solidFill>
                <a:latin typeface="Arial"/>
                <a:ea typeface="Arial"/>
                <a:cs typeface="Arial"/>
                <a:sym typeface="Arial"/>
              </a:rPr>
              <a:t> 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receives 2–3 short “info hygiene scenarios” (questionable WhatsApp forwards, misleading memes, etc.). They use the checklist to evaluate each item. Flipchart: Is it shareable, needs verification, or should be discarded?</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Gallery walk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Groups display decisions. Teachers walk around, place colored dots on peer posters (green = agree, yellow = unsure, red = disagree).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Discussion: Social rressure &amp; sharing</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Whole-group reflection on what drives irresponsible sharing (emotions, groupthink, urgency). How can we slow down? What should we model for students?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Wrap-up &amp; takeaway</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teacher writes a personal “Information Hygiene Pledge” on a sticky note: one habit to change or adopt. Optional: create a poster titled “Think Before You Share” for classroom use.</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Prompts for discussion</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makes people forward or repost false content without checking?”</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“Why is deleting something after realizing it’s false not enough?”</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can we model better behavior for students?”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 (Collaborative reflection)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Checklist Use</a:t>
            </a:r>
            <a:r>
              <a:rPr b="0" i="0" lang="en-US" sz="1100" u="none" cap="none" strike="noStrike">
                <a:solidFill>
                  <a:srgbClr val="000000"/>
                </a:solidFill>
                <a:latin typeface="Arial"/>
                <a:ea typeface="Arial"/>
                <a:cs typeface="Arial"/>
                <a:sym typeface="Arial"/>
              </a:rPr>
              <a:t> (1)Misses key checks or rationale unclear (3)Applies checklist partially with some logic (5)Applies full checklist with clear justifications</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collaboration</a:t>
            </a:r>
            <a:r>
              <a:rPr b="0" i="0" lang="en-US" sz="1100" u="none" cap="none" strike="noStrike">
                <a:solidFill>
                  <a:srgbClr val="000000"/>
                </a:solidFill>
                <a:latin typeface="Arial"/>
                <a:ea typeface="Arial"/>
                <a:cs typeface="Arial"/>
                <a:sym typeface="Arial"/>
              </a:rPr>
              <a:t> (1)One person dominates, others passive (3)Moderate participation across members (5)Equitable input, supportive team analysis</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Reflection depth</a:t>
            </a:r>
            <a:r>
              <a:rPr b="0" i="0" lang="en-US" sz="1100" u="none" cap="none" strike="noStrike">
                <a:solidFill>
                  <a:srgbClr val="000000"/>
                </a:solidFill>
                <a:latin typeface="Arial"/>
                <a:ea typeface="Arial"/>
                <a:cs typeface="Arial"/>
                <a:sym typeface="Arial"/>
              </a:rPr>
              <a:t> (1)Vague responses or blame-shifting (3)Some acknowledgment of habits and biases (5)Thoughtful, self-aware insight and actionable takeaways</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 analysis</a:t>
            </a:r>
            <a:r>
              <a:rPr b="0" i="0" lang="en-US" sz="1100" u="none" cap="none" strike="noStrike">
                <a:solidFill>
                  <a:srgbClr val="000000"/>
                </a:solidFill>
                <a:latin typeface="Arial"/>
                <a:ea typeface="Arial"/>
                <a:cs typeface="Arial"/>
                <a:sym typeface="Arial"/>
              </a:rPr>
              <a:t> (51)Misclassifies most items (3)Classifies with some accuracy (5)Accurate, nuanced classification and discussion</a:t>
            </a:r>
            <a:endParaRPr b="0"/>
          </a:p>
          <a:p>
            <a:pPr indent="0" lvl="0" marL="158750" rtl="0" algn="l">
              <a:lnSpc>
                <a:spcPct val="100000"/>
              </a:lnSpc>
              <a:spcBef>
                <a:spcPts val="0"/>
              </a:spcBef>
              <a:spcAft>
                <a:spcPts val="0"/>
              </a:spcAft>
              <a:buSzPts val="1100"/>
              <a:buNone/>
            </a:pPr>
            <a:br>
              <a:rPr b="0" lang="en-US"/>
            </a:br>
            <a:br>
              <a:rPr b="0" lang="en-US"/>
            </a:br>
            <a:endParaRPr b="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4" name="Google Shape;684;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Echo chamber: Seeing beyond our digital walls</a:t>
            </a:r>
            <a:br>
              <a:rPr b="0" lang="en-US"/>
            </a:br>
            <a:br>
              <a:rPr b="0" lang="en-US"/>
            </a:br>
            <a:r>
              <a:rPr b="1" i="0" lang="en-US" sz="1100" u="none" cap="none" strike="noStrike">
                <a:solidFill>
                  <a:srgbClr val="000000"/>
                </a:solidFill>
                <a:latin typeface="Arial"/>
                <a:ea typeface="Arial"/>
                <a:cs typeface="Arial"/>
                <a:sym typeface="Arial"/>
              </a:rPr>
              <a:t>Duration: </a:t>
            </a:r>
            <a:r>
              <a:rPr b="0" i="0" lang="en-US" sz="1100" u="none" cap="none" strike="noStrike">
                <a:solidFill>
                  <a:srgbClr val="000000"/>
                </a:solidFill>
                <a:latin typeface="Arial"/>
                <a:ea typeface="Arial"/>
                <a:cs typeface="Arial"/>
                <a:sym typeface="Arial"/>
              </a:rPr>
              <a:t>60 minutes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needed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Printed “Echo Chamber Simulation Cards” (opinions, reactions, and sources—diverse and repeated)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Chart paper or digital collaborative board (e.g., Jamboard, Miro)</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Handout: “</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Signs of an Echo Chamber</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Colored pens or highlighters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Watch</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 TED Ed: How social media filters your worldview</a:t>
            </a:r>
            <a:b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Lesson flow</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Warm-up scenario</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Read aloud a fictional but realistic student statement: </a:t>
            </a:r>
            <a:r>
              <a:rPr b="0" i="1" lang="en-US" sz="1100" u="none" cap="none" strike="noStrike">
                <a:solidFill>
                  <a:srgbClr val="000000"/>
                </a:solidFill>
                <a:latin typeface="Arial"/>
                <a:ea typeface="Arial"/>
                <a:cs typeface="Arial"/>
                <a:sym typeface="Arial"/>
              </a:rPr>
              <a:t>“Everyone agrees this is true, it’s all over my feed.”</a:t>
            </a:r>
            <a:r>
              <a:rPr b="0" i="0" lang="en-US" sz="1100" u="none" cap="none" strike="noStrike">
                <a:solidFill>
                  <a:srgbClr val="000000"/>
                </a:solidFill>
                <a:latin typeface="Arial"/>
                <a:ea typeface="Arial"/>
                <a:cs typeface="Arial"/>
                <a:sym typeface="Arial"/>
              </a:rPr>
              <a:t> Ask: “Why do you think they believe this?” Brainstorm first ideas.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Echo chamber simulation</a:t>
            </a:r>
            <a:r>
              <a:rPr b="0" i="0" lang="en-US" sz="1100" u="none" cap="none" strike="noStrike">
                <a:solidFill>
                  <a:srgbClr val="000000"/>
                </a:solidFill>
                <a:latin typeface="Arial"/>
                <a:ea typeface="Arial"/>
                <a:cs typeface="Arial"/>
                <a:sym typeface="Arial"/>
              </a:rPr>
              <a:t> 20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groups of 4, teachers draw 6–8 “info cards” representing statements (some reinforcing, some dissenting). They sort what they’d “share,” “ignore,” and “disagree with.” Gradually remove dissenting ones. Reflect on how it shapes perception.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Mapping groupthink</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On chart paper, each group maps how their selection affected their collective beliefs. Compare across groups: did any end up seeing mostly one perspective?</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Strategy brainstorm</a:t>
            </a:r>
            <a:r>
              <a:rPr b="0" i="0" lang="en-US" sz="1100" u="none" cap="none" strike="noStrike">
                <a:solidFill>
                  <a:srgbClr val="000000"/>
                </a:solidFill>
                <a:latin typeface="Arial"/>
                <a:ea typeface="Arial"/>
                <a:cs typeface="Arial"/>
                <a:sym typeface="Arial"/>
              </a:rPr>
              <a:t> 15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Introduce “Signs of an Echo Chamber” handout. Groups list classroom strategies to:</a:t>
            </a:r>
            <a:br>
              <a:rPr b="0" lang="en-US"/>
            </a:br>
            <a:r>
              <a:rPr b="0" i="0" lang="en-US" sz="1100" u="none" cap="none" strike="noStrike">
                <a:solidFill>
                  <a:srgbClr val="000000"/>
                </a:solidFill>
                <a:latin typeface="Arial"/>
                <a:ea typeface="Arial"/>
                <a:cs typeface="Arial"/>
                <a:sym typeface="Arial"/>
              </a:rPr>
              <a:t>• Identify narrow feeds</a:t>
            </a:r>
            <a:br>
              <a:rPr b="0" lang="en-US"/>
            </a:br>
            <a:r>
              <a:rPr b="0" i="0" lang="en-US" sz="1100" u="none" cap="none" strike="noStrike">
                <a:solidFill>
                  <a:srgbClr val="000000"/>
                </a:solidFill>
                <a:latin typeface="Arial"/>
                <a:ea typeface="Arial"/>
                <a:cs typeface="Arial"/>
                <a:sym typeface="Arial"/>
              </a:rPr>
              <a:t>• Teach respectful cross-viewpoint engagement</a:t>
            </a:r>
            <a:br>
              <a:rPr b="0" lang="en-US"/>
            </a:br>
            <a:r>
              <a:rPr b="0" i="0" lang="en-US" sz="1100" u="none" cap="none" strike="noStrike">
                <a:solidFill>
                  <a:srgbClr val="000000"/>
                </a:solidFill>
                <a:latin typeface="Arial"/>
                <a:ea typeface="Arial"/>
                <a:cs typeface="Arial"/>
                <a:sym typeface="Arial"/>
              </a:rPr>
              <a:t>• Prevent algorithmic isolation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Wrap-up &amp; debrief</a:t>
            </a:r>
            <a:r>
              <a:rPr b="0" i="0" lang="en-US" sz="1100" u="none" cap="none" strike="noStrike">
                <a:solidFill>
                  <a:srgbClr val="000000"/>
                </a:solidFill>
                <a:latin typeface="Arial"/>
                <a:ea typeface="Arial"/>
                <a:cs typeface="Arial"/>
                <a:sym typeface="Arial"/>
              </a:rPr>
              <a:t> 5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Round-robin: Each group shares one takeaway &amp; one idea to test in their classroom. Encourage reflection on digital openness.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types of content got filtered out in your group?”</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can algorithms reinforce these bubbles?”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can we model ‘perspective broadening’ with students?”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all-world consequences can arise from echo chambers?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Understanding of Echo Chambers</a:t>
            </a:r>
            <a:r>
              <a:rPr b="0" i="0" lang="en-US" sz="1100" u="none" cap="none" strike="noStrike">
                <a:solidFill>
                  <a:srgbClr val="000000"/>
                </a:solidFill>
                <a:latin typeface="Arial"/>
                <a:ea typeface="Arial"/>
                <a:cs typeface="Arial"/>
                <a:sym typeface="Arial"/>
              </a:rPr>
              <a:t> (1)Limited recognition (3) Can define &amp; give 1–2 examples (5)Clear grasp, with classroom implications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in Simulation</a:t>
            </a:r>
            <a:r>
              <a:rPr b="0" i="0" lang="en-US" sz="1100" u="none" cap="none" strike="noStrike">
                <a:solidFill>
                  <a:srgbClr val="000000"/>
                </a:solidFill>
                <a:latin typeface="Arial"/>
                <a:ea typeface="Arial"/>
                <a:cs typeface="Arial"/>
                <a:sym typeface="Arial"/>
              </a:rPr>
              <a:t> (1)Passive or disengaged (3)Some contribution (5)Fully engaged with active role-taking</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Strategy Development</a:t>
            </a:r>
            <a:r>
              <a:rPr b="0" i="0" lang="en-US" sz="1100" u="none" cap="none" strike="noStrike">
                <a:solidFill>
                  <a:srgbClr val="000000"/>
                </a:solidFill>
                <a:latin typeface="Arial"/>
                <a:ea typeface="Arial"/>
                <a:cs typeface="Arial"/>
                <a:sym typeface="Arial"/>
              </a:rPr>
              <a:t> (1)Generic suggestions (3)Some targeted ideas (5)Practical, age-appropriate classroom applications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Reflection Quality</a:t>
            </a:r>
            <a:r>
              <a:rPr b="0" i="0" lang="en-US" sz="1100" u="none" cap="none" strike="noStrike">
                <a:solidFill>
                  <a:srgbClr val="000000"/>
                </a:solidFill>
                <a:latin typeface="Arial"/>
                <a:ea typeface="Arial"/>
                <a:cs typeface="Arial"/>
                <a:sym typeface="Arial"/>
              </a:rPr>
              <a:t> (1)Vague or off-topic (3)Identifies 1 key insight (5)Thoughtful link between activity &amp; teaching practice</a:t>
            </a:r>
            <a:endParaRPr b="0"/>
          </a:p>
          <a:p>
            <a:pPr indent="0" lvl="0" marL="158750" rtl="0" algn="l">
              <a:lnSpc>
                <a:spcPct val="100000"/>
              </a:lnSpc>
              <a:spcBef>
                <a:spcPts val="0"/>
              </a:spcBef>
              <a:spcAft>
                <a:spcPts val="0"/>
              </a:spcAft>
              <a:buSzPts val="1100"/>
              <a:buNone/>
            </a:pPr>
            <a:br>
              <a:rPr b="0" lang="en-US"/>
            </a:br>
            <a:endParaRPr b="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1" name="Google Shape;701;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Understanding &amp; Managing Your Digital Footprint</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Duration:</a:t>
            </a:r>
            <a:r>
              <a:rPr b="0" i="0" lang="en-US" sz="1100" u="none" cap="none" strike="noStrike">
                <a:solidFill>
                  <a:srgbClr val="000000"/>
                </a:solidFill>
                <a:latin typeface="Arial"/>
                <a:ea typeface="Arial"/>
                <a:cs typeface="Arial"/>
                <a:sym typeface="Arial"/>
              </a:rPr>
              <a:t> 60 minutes</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&amp; tools: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Projector or screen with internet access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Access to online footprint analysis tools (e.g.,</a:t>
            </a:r>
            <a:r>
              <a:rPr b="0"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 Trace My Shadow</a:t>
            </a:r>
            <a:r>
              <a:rPr b="0" i="0" lang="en-US" sz="1100" u="none" cap="none" strike="noStrike">
                <a:solidFill>
                  <a:srgbClr val="000000"/>
                </a:solidFill>
                <a:latin typeface="Arial"/>
                <a:ea typeface="Arial"/>
                <a:cs typeface="Arial"/>
                <a:sym typeface="Arial"/>
              </a:rPr>
              <a:t>,</a:t>
            </a:r>
            <a:r>
              <a:rPr b="0"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 Google Activity</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Chart paper / sticky notes / markers/Padlet, Miro</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Handout 1:</a:t>
            </a:r>
            <a:r>
              <a:rPr b="0" i="0" lang="en-US" sz="1100" u="none" cap="none" strike="noStrike">
                <a:solidFill>
                  <a:srgbClr val="000000"/>
                </a:solidFill>
                <a:latin typeface="Arial"/>
                <a:ea typeface="Arial"/>
                <a:cs typeface="Arial"/>
                <a:sym typeface="Arial"/>
              </a:rPr>
              <a:t> </a:t>
            </a:r>
            <a:r>
              <a:rPr b="0" i="1"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Footprint Mapping Template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Handout 2:</a:t>
            </a:r>
            <a:r>
              <a:rPr b="0" i="0" lang="en-US" sz="1100" u="none" cap="none" strike="noStrike">
                <a:solidFill>
                  <a:srgbClr val="000000"/>
                </a:solidFill>
                <a:latin typeface="Arial"/>
                <a:ea typeface="Arial"/>
                <a:cs typeface="Arial"/>
                <a:sym typeface="Arial"/>
              </a:rPr>
              <a:t> </a:t>
            </a:r>
            <a:r>
              <a:rPr b="0" i="1" lang="en-US" sz="1100" u="none" cap="none" strike="noStrike">
                <a:solidFill>
                  <a:srgbClr val="000000"/>
                </a:solidFill>
                <a:latin typeface="Arial"/>
                <a:ea typeface="Arial"/>
                <a:cs typeface="Arial"/>
                <a:sym typeface="Arial"/>
              </a:rPr>
              <a:t>“</a:t>
            </a:r>
            <a:r>
              <a:rPr b="0" i="1"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Footprint Check” Student Exercise Sheet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Interactive tool (10 min)</a:t>
            </a:r>
            <a:r>
              <a:rPr b="0" i="0" lang="en-US" sz="1100" u="none" cap="none" strike="noStrike">
                <a:solidFill>
                  <a:srgbClr val="000000"/>
                </a:solidFill>
                <a:latin typeface="Arial"/>
                <a:ea typeface="Arial"/>
                <a:cs typeface="Arial"/>
                <a:sym typeface="Arial"/>
              </a:rPr>
              <a:t>: Visit </a:t>
            </a: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https://www.digitalfootprintcheck.com</a:t>
            </a:r>
            <a:r>
              <a:rPr b="0" i="0" lang="en-US" sz="1100" u="none" cap="none" strike="noStrike">
                <a:solidFill>
                  <a:srgbClr val="000000"/>
                </a:solidFill>
                <a:latin typeface="Arial"/>
                <a:ea typeface="Arial"/>
                <a:cs typeface="Arial"/>
                <a:sym typeface="Arial"/>
              </a:rPr>
              <a:t> (demo site)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simulation (10 min)</a:t>
            </a:r>
            <a:r>
              <a:rPr b="0" i="0" lang="en-US" sz="1100" u="none" cap="none" strike="noStrike">
                <a:solidFill>
                  <a:srgbClr val="000000"/>
                </a:solidFill>
                <a:latin typeface="Arial"/>
                <a:ea typeface="Arial"/>
                <a:cs typeface="Arial"/>
                <a:sym typeface="Arial"/>
              </a:rPr>
              <a:t>: Create a fictional character and chart their digital trail over a week.</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(5 min)</a:t>
            </a:r>
            <a:r>
              <a:rPr b="0" i="0" lang="en-US" sz="1100" u="none" cap="none" strike="noStrike">
                <a:solidFill>
                  <a:srgbClr val="000000"/>
                </a:solidFill>
                <a:latin typeface="Arial"/>
                <a:ea typeface="Arial"/>
                <a:cs typeface="Arial"/>
                <a:sym typeface="Arial"/>
              </a:rPr>
              <a:t>: How can students protect their identity?</a:t>
            </a:r>
            <a:br>
              <a:rPr b="0" i="1"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Flow of activities: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Introduction</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Icebreaker: “What’s the last digital trace you left?” Discussion: What is a digital footprint? Visible vs invisible data traces.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Personal mapping</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pairs, teachers list all platforms/services they use. Using </a:t>
            </a:r>
            <a:r>
              <a:rPr b="0" i="1" lang="en-US" sz="1100" u="none" cap="none" strike="noStrike">
                <a:solidFill>
                  <a:srgbClr val="000000"/>
                </a:solidFill>
                <a:latin typeface="Arial"/>
                <a:ea typeface="Arial"/>
                <a:cs typeface="Arial"/>
                <a:sym typeface="Arial"/>
              </a:rPr>
              <a:t>Footprint Mapping Template</a:t>
            </a:r>
            <a:r>
              <a:rPr b="0" i="0" lang="en-US" sz="1100" u="none" cap="none" strike="noStrike">
                <a:solidFill>
                  <a:srgbClr val="000000"/>
                </a:solidFill>
                <a:latin typeface="Arial"/>
                <a:ea typeface="Arial"/>
                <a:cs typeface="Arial"/>
                <a:sym typeface="Arial"/>
              </a:rPr>
              <a:t>, write down what data they think each collects.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Tool walkthrough</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Small groups try out </a:t>
            </a:r>
            <a:r>
              <a:rPr b="0" i="1" lang="en-US" sz="1100" u="none" cap="none" strike="noStrike">
                <a:solidFill>
                  <a:srgbClr val="000000"/>
                </a:solidFill>
                <a:latin typeface="Arial"/>
                <a:ea typeface="Arial"/>
                <a:cs typeface="Arial"/>
                <a:sym typeface="Arial"/>
              </a:rPr>
              <a:t>Trace My Shadow</a:t>
            </a:r>
            <a:r>
              <a:rPr b="0" i="0" lang="en-US" sz="1100" u="none" cap="none" strike="noStrike">
                <a:solidFill>
                  <a:srgbClr val="000000"/>
                </a:solidFill>
                <a:latin typeface="Arial"/>
                <a:ea typeface="Arial"/>
                <a:cs typeface="Arial"/>
                <a:sym typeface="Arial"/>
              </a:rPr>
              <a:t> or check their </a:t>
            </a:r>
            <a:r>
              <a:rPr b="0" i="1" lang="en-US" sz="1100" u="none" cap="none" strike="noStrike">
                <a:solidFill>
                  <a:srgbClr val="000000"/>
                </a:solidFill>
                <a:latin typeface="Arial"/>
                <a:ea typeface="Arial"/>
                <a:cs typeface="Arial"/>
                <a:sym typeface="Arial"/>
              </a:rPr>
              <a:t>Google Activity</a:t>
            </a:r>
            <a:r>
              <a:rPr b="0" i="0" lang="en-US" sz="1100" u="none" cap="none" strike="noStrike">
                <a:solidFill>
                  <a:srgbClr val="000000"/>
                </a:solidFill>
                <a:latin typeface="Arial"/>
                <a:ea typeface="Arial"/>
                <a:cs typeface="Arial"/>
                <a:sym typeface="Arial"/>
              </a:rPr>
              <a:t>. Add surprises or new findings to their map.</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Data chain simulation</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group gets a scenario (e.g., sharing location, signing up for a quiz app). They trace how data might travel between platforms/companies.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Strategy brainstorm</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Discuss strategies to teach students: privacy settings, limiting oversharing, digital reflection.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Wrap-up &amp; commitments</a:t>
            </a:r>
            <a:r>
              <a:rPr b="0" i="0" lang="en-US" sz="1100" u="none" cap="none" strike="noStrike">
                <a:solidFill>
                  <a:srgbClr val="000000"/>
                </a:solidFill>
                <a:latin typeface="Arial"/>
                <a:ea typeface="Arial"/>
                <a:cs typeface="Arial"/>
                <a:sym typeface="Arial"/>
              </a:rPr>
              <a:t> 10 min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Share one digital habit each teacher will change or model in class. Distribute </a:t>
            </a:r>
            <a:r>
              <a:rPr b="0" i="1" lang="en-US" sz="1100" u="none" cap="none" strike="noStrike">
                <a:solidFill>
                  <a:srgbClr val="000000"/>
                </a:solidFill>
                <a:latin typeface="Arial"/>
                <a:ea typeface="Arial"/>
                <a:cs typeface="Arial"/>
                <a:sym typeface="Arial"/>
              </a:rPr>
              <a:t>Footprint Check</a:t>
            </a:r>
            <a:r>
              <a:rPr b="0" i="0" lang="en-US" sz="1100" u="none" cap="none" strike="noStrike">
                <a:solidFill>
                  <a:srgbClr val="000000"/>
                </a:solidFill>
                <a:latin typeface="Arial"/>
                <a:ea typeface="Arial"/>
                <a:cs typeface="Arial"/>
                <a:sym typeface="Arial"/>
              </a:rPr>
              <a:t> handout to adapt for students.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Discussion prompts:</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much control do we have over our footprint?”</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“Which data traces are intentional vs passive?”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would you explain this to 10-year-olds? To teens?”</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“Should we ever ‘scare’ students about their footprint—or just empower them?”</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Assessment rubric:</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1 – Emerging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3 – Developing</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5 – Proficient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Footprint awareness</a:t>
            </a:r>
            <a:r>
              <a:rPr b="0" i="0" lang="en-US" sz="1100" u="none" cap="none" strike="noStrike">
                <a:solidFill>
                  <a:srgbClr val="000000"/>
                </a:solidFill>
                <a:latin typeface="Arial"/>
                <a:ea typeface="Arial"/>
                <a:cs typeface="Arial"/>
                <a:sym typeface="Arial"/>
              </a:rPr>
              <a:t> (1)Lists few or vague data points (3)Identifies several platform-specific data points (5)Comprehensive and reflective mapping with insights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Tool exploration</a:t>
            </a:r>
            <a:r>
              <a:rPr b="0" i="0" lang="en-US" sz="1100" u="none" cap="none" strike="noStrike">
                <a:solidFill>
                  <a:srgbClr val="000000"/>
                </a:solidFill>
                <a:latin typeface="Arial"/>
                <a:ea typeface="Arial"/>
                <a:cs typeface="Arial"/>
                <a:sym typeface="Arial"/>
              </a:rPr>
              <a:t> (1)Minimal engagement with tools (3)Uses tools, notes key data (5)Deep exploration, compares tools, shares surprising finds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 application</a:t>
            </a:r>
            <a:r>
              <a:rPr b="0" i="0" lang="en-US" sz="1100" u="none" cap="none" strike="noStrike">
                <a:solidFill>
                  <a:srgbClr val="000000"/>
                </a:solidFill>
                <a:latin typeface="Arial"/>
                <a:ea typeface="Arial"/>
                <a:cs typeface="Arial"/>
                <a:sym typeface="Arial"/>
              </a:rPr>
              <a:t> (1)Misses steps in data journey (3)Identifies basic data flow (5)Clearly maps complex data chain implications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a:t>
            </a:r>
            <a:r>
              <a:rPr b="0" i="0" lang="en-US" sz="1100" u="none" cap="none" strike="noStrike">
                <a:solidFill>
                  <a:srgbClr val="000000"/>
                </a:solidFill>
                <a:latin typeface="Arial"/>
                <a:ea typeface="Arial"/>
                <a:cs typeface="Arial"/>
                <a:sym typeface="Arial"/>
              </a:rPr>
              <a:t> (1)Limited input or engagement (3)Contributes ideas, participates in discussion (5)Facilitates discussion, helps others reflect</a:t>
            </a:r>
            <a:endParaRPr b="0"/>
          </a:p>
          <a:p>
            <a:pPr indent="0" lvl="0" marL="158750" rtl="0" algn="l">
              <a:lnSpc>
                <a:spcPct val="100000"/>
              </a:lnSpc>
              <a:spcBef>
                <a:spcPts val="0"/>
              </a:spcBef>
              <a:spcAft>
                <a:spcPts val="0"/>
              </a:spcAft>
              <a:buSzPts val="1100"/>
              <a:buNone/>
            </a:pPr>
            <a:r>
              <a:t/>
            </a:r>
            <a:endParaRPr b="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8" name="Google Shape;718;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The disinformation web</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Duration: </a:t>
            </a:r>
            <a:r>
              <a:rPr b="0" i="0" lang="en-US" sz="1100" u="none" cap="none" strike="noStrike">
                <a:solidFill>
                  <a:srgbClr val="000000"/>
                </a:solidFill>
                <a:latin typeface="Arial"/>
                <a:ea typeface="Arial"/>
                <a:cs typeface="Arial"/>
                <a:sym typeface="Arial"/>
              </a:rPr>
              <a:t>30–40 minutes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needed:</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Index cards or slips of paper</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Markers or pens</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Yarn or string (for the web simulation)</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Flipchart or whiteboard</a:t>
            </a:r>
            <a:br>
              <a:rPr b="0" i="0" lang="en-US" sz="1100" u="none" cap="none" strike="noStrike">
                <a:solidFill>
                  <a:srgbClr val="000000"/>
                </a:solidFill>
                <a:latin typeface="Arial"/>
                <a:ea typeface="Arial"/>
                <a:cs typeface="Arial"/>
                <a:sym typeface="Arial"/>
              </a:rPr>
            </a:b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Step-by-step instructions: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Introduction (5 minutes):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Briefly present a </a:t>
            </a:r>
            <a:r>
              <a:rPr b="0" i="1" lang="en-US" sz="1100" u="none" cap="none" strike="noStrike">
                <a:solidFill>
                  <a:srgbClr val="000000"/>
                </a:solidFill>
                <a:latin typeface="Arial"/>
                <a:ea typeface="Arial"/>
                <a:cs typeface="Arial"/>
                <a:sym typeface="Arial"/>
              </a:rPr>
              <a:t>fictional disinformation scenario</a:t>
            </a:r>
            <a:r>
              <a:rPr b="0" i="0" lang="en-US" sz="1100" u="none" cap="none" strike="noStrike">
                <a:solidFill>
                  <a:srgbClr val="000000"/>
                </a:solidFill>
                <a:latin typeface="Arial"/>
                <a:ea typeface="Arial"/>
                <a:cs typeface="Arial"/>
                <a:sym typeface="Arial"/>
              </a:rPr>
              <a:t>. Example: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rumour has started online that your school is installing hidden cameras in student lockers. It’s being shared in parent WhatsApp groups and a local blog.</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Explain that participants will play different roles in a simulated community affected by the rumour.</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Role assignment (5 minutes):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Randomly assign roles to participants, such as: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Teacher</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Principal</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Parent</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Student</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Local journalist</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coordinator</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Community activist</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School board member</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Give each participant a card with their role and some basic information (e.g., “You just heard the rumour from a parent”).</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Simulation: Spread the rumour (10 minutes):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 yarn to visually represent the flow of information: each participant who hears the rumour passes the yarn to the next person they tell. Very quickly, a web forms.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Pause when the rumour has spread significantly. Ask:</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could this have been stopped earlier?”</a:t>
            </a:r>
            <a:endParaRPr b="1"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 could have intervened?”</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“What were the points of trust or authority?”</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Group reflection &amp; debrief (15 minutes):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As a group, answer:</a:t>
            </a:r>
            <a:endParaRPr b="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a:t>
            </a:r>
            <a:r>
              <a:rPr b="0" i="1" lang="en-US" sz="1100" u="none" cap="none" strike="noStrike">
                <a:solidFill>
                  <a:srgbClr val="000000"/>
                </a:solidFill>
                <a:latin typeface="Arial"/>
                <a:ea typeface="Arial"/>
                <a:cs typeface="Arial"/>
                <a:sym typeface="Arial"/>
              </a:rPr>
              <a:t>systems</a:t>
            </a:r>
            <a:r>
              <a:rPr b="0" i="0" lang="en-US" sz="1100" u="none" cap="none" strike="noStrike">
                <a:solidFill>
                  <a:srgbClr val="000000"/>
                </a:solidFill>
                <a:latin typeface="Arial"/>
                <a:ea typeface="Arial"/>
                <a:cs typeface="Arial"/>
                <a:sym typeface="Arial"/>
              </a:rPr>
              <a:t> (e.g., media literacy, school-parent communication) could have helped?</a:t>
            </a:r>
            <a:endParaRPr b="1"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might better relationships with the community (e.g., local media, PTA, youth centres) reduce harm?</a:t>
            </a:r>
            <a:endParaRPr b="1"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What’s the school’s role </a:t>
            </a:r>
            <a:r>
              <a:rPr b="0" i="1" lang="en-US" sz="1100" u="none" cap="none" strike="noStrike">
                <a:solidFill>
                  <a:srgbClr val="000000"/>
                </a:solidFill>
                <a:latin typeface="Arial"/>
                <a:ea typeface="Arial"/>
                <a:cs typeface="Arial"/>
                <a:sym typeface="Arial"/>
              </a:rPr>
              <a:t>beyond the classroom</a:t>
            </a:r>
            <a:r>
              <a:rPr b="0" i="0" lang="en-US" sz="1100" u="none" cap="none" strike="noStrike">
                <a:solidFill>
                  <a:srgbClr val="000000"/>
                </a:solidFill>
                <a:latin typeface="Arial"/>
                <a:ea typeface="Arial"/>
                <a:cs typeface="Arial"/>
                <a:sym typeface="Arial"/>
              </a:rPr>
              <a:t> in combating disinformation?</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Write reflections on the board. Identify 3–4 </a:t>
            </a:r>
            <a:r>
              <a:rPr b="1" i="0" lang="en-US" sz="1100" u="none" cap="none" strike="noStrike">
                <a:solidFill>
                  <a:srgbClr val="000000"/>
                </a:solidFill>
                <a:latin typeface="Arial"/>
                <a:ea typeface="Arial"/>
                <a:cs typeface="Arial"/>
                <a:sym typeface="Arial"/>
              </a:rPr>
              <a:t>strategic actions</a:t>
            </a:r>
            <a:r>
              <a:rPr b="0" i="0" lang="en-US" sz="1100" u="none" cap="none" strike="noStrike">
                <a:solidFill>
                  <a:srgbClr val="000000"/>
                </a:solidFill>
                <a:latin typeface="Arial"/>
                <a:ea typeface="Arial"/>
                <a:cs typeface="Arial"/>
                <a:sym typeface="Arial"/>
              </a:rPr>
              <a:t> schools can take to build stronger community partnerships.</a:t>
            </a:r>
            <a:endParaRPr b="0"/>
          </a:p>
          <a:p>
            <a:pPr indent="0" lvl="0" marL="158750" rtl="0" algn="l">
              <a:lnSpc>
                <a:spcPct val="100000"/>
              </a:lnSpc>
              <a:spcBef>
                <a:spcPts val="0"/>
              </a:spcBef>
              <a:spcAft>
                <a:spcPts val="0"/>
              </a:spcAft>
              <a:buSzPts val="1100"/>
              <a:buNone/>
            </a:pPr>
            <a:r>
              <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Teacher collaboration &amp; disinformation response rubric</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Criteria</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Excellent (4)</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Good (3)</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Satisfactory (2)</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Needs Improvement (1)</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Understanding of disinformation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(4)Demonstrates thorough understanding of disinformation types, sources, and impacts.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(3)Understands most disinformation forms and general implications.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Shows basic awareness, but some misconceptions persist.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Lacks clear understanding or confuses terms like misinformation, disinformation, and malinformation.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Community engagement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(4)Proactively collaborates with parents, local media, and NGOs; initiates community projects.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(3)Participates in planned school-community activities and encourages collaboration.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(2)Supports collaboration when guided but does not take initiative.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(1)Avoids or overlooks community-based collaboration.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Classroom integration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(4)Seamlessly integrates digital/media literacy into lessons with real-world relevance.</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(3)Occasionally integrates media literacy or disinformation awareness in teaching.</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(2)Rarely connects curriculum to disinformation or digital risks.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(1)No evidence of integration.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Use of school policy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(4)Actively shapes or promotes policy and guidelines for responding to disinformation.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(3)Understands and adheres to school policy and digital behaviour expectations.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(2)Aware of school policy but applies it inconsistently.</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(1)Unaware or disregards policies related to disinformation.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Collaboration with colleagues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(4)Leads or mentors staff in community-based digital literacy initiatives.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(3)Collaborates with colleagues in training or workshops.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(2)Participates occasionally in joint efforts.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(1)Works in isolation with no peer collaboration.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digital behaviour modeling</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(4)Consistently models ethical behaviour and teaches verification techniques.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(3)Often demonstrates responsible use of digital tools.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(2)Demonstrates ethical behaviour but lacks emphasis in teaching.</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(1)Rarely demonstrates or discusses digital ethics.</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Scoring guide:</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21–24</a:t>
            </a:r>
            <a:r>
              <a:rPr b="0" i="0" lang="en-US" sz="1100" u="none" cap="none" strike="noStrike">
                <a:solidFill>
                  <a:srgbClr val="000000"/>
                </a:solidFill>
                <a:latin typeface="Arial"/>
                <a:ea typeface="Arial"/>
                <a:cs typeface="Arial"/>
                <a:sym typeface="Arial"/>
              </a:rPr>
              <a:t>: Exemplary – Teacher is a leader in combating disinformation through school-community collaboration.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16–20</a:t>
            </a:r>
            <a:r>
              <a:rPr b="0" i="0" lang="en-US" sz="1100" u="none" cap="none" strike="noStrike">
                <a:solidFill>
                  <a:srgbClr val="000000"/>
                </a:solidFill>
                <a:latin typeface="Arial"/>
                <a:ea typeface="Arial"/>
                <a:cs typeface="Arial"/>
                <a:sym typeface="Arial"/>
              </a:rPr>
              <a:t>: Proficient – Teacher applies knowledge and promotes responsible practices with moderate initiative.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10–15</a:t>
            </a:r>
            <a:r>
              <a:rPr b="0" i="0" lang="en-US" sz="1100" u="none" cap="none" strike="noStrike">
                <a:solidFill>
                  <a:srgbClr val="000000"/>
                </a:solidFill>
                <a:latin typeface="Arial"/>
                <a:ea typeface="Arial"/>
                <a:cs typeface="Arial"/>
                <a:sym typeface="Arial"/>
              </a:rPr>
              <a:t>: Developing – Teacher shows some effort but needs support to deepen understanding and collaboration.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Below 10</a:t>
            </a:r>
            <a:r>
              <a:rPr b="0" i="0" lang="en-US" sz="1100" u="none" cap="none" strike="noStrike">
                <a:solidFill>
                  <a:srgbClr val="000000"/>
                </a:solidFill>
                <a:latin typeface="Arial"/>
                <a:ea typeface="Arial"/>
                <a:cs typeface="Arial"/>
                <a:sym typeface="Arial"/>
              </a:rPr>
              <a:t>: Beginning – Teacher requires significant development in both understanding and practice.</a:t>
            </a:r>
            <a:br>
              <a:rPr b="0" i="0" lang="en-US" sz="1100" u="none" cap="none" strike="noStrike">
                <a:solidFill>
                  <a:srgbClr val="000000"/>
                </a:solidFill>
                <a:latin typeface="Arial"/>
                <a:ea typeface="Arial"/>
                <a:cs typeface="Arial"/>
                <a:sym typeface="Arial"/>
              </a:rPr>
            </a:br>
            <a:br>
              <a:rPr b="0" lang="en-US"/>
            </a:br>
            <a:r>
              <a:rPr b="1" i="0" lang="en-US" sz="1100" u="none" cap="none" strike="noStrike">
                <a:solidFill>
                  <a:srgbClr val="000000"/>
                </a:solidFill>
                <a:latin typeface="Arial"/>
                <a:ea typeface="Arial"/>
                <a:cs typeface="Arial"/>
                <a:sym typeface="Arial"/>
              </a:rPr>
              <a:t>Takeaway:</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Wrap up by emphasizing:</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“Fighting disinformation is not just about detecting lies—it’s about building trust and clear communication. Collaboration between schools and the community turns a rumour into a teachable moment instead of a crisis.”</a:t>
            </a:r>
            <a:endParaRPr b="1"/>
          </a:p>
          <a:p>
            <a:pPr indent="0" lvl="0" marL="158750" rtl="0" algn="l">
              <a:lnSpc>
                <a:spcPct val="100000"/>
              </a:lnSpc>
              <a:spcBef>
                <a:spcPts val="0"/>
              </a:spcBef>
              <a:spcAft>
                <a:spcPts val="0"/>
              </a:spcAft>
              <a:buSzPts val="1100"/>
              <a:buNone/>
            </a:pPr>
            <a:r>
              <a:t/>
            </a:r>
            <a:endParaRPr b="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5" name="Google Shape;735;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In case all key expressions are not familiar for everyone, they should be discussed for understanding.</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52" name="Google Shape;752;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3" name="Google Shape;163;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8" name="Google Shape;778;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95" name="Google Shape;795;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4" name="Google Shape;81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0" name="Google Shape;18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Teacher Activity</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Provide examples for each.</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Group discussion: “Have you ever been misled by a piece of news online?”</a:t>
            </a:r>
            <a:endParaRPr/>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Modern Types</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(AI-generated images/videos)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Troll farms and coordinated campaigns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Fake social media accounts and bots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Synthetic text (AI-generated articles/comments)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COVID-19 vaccine disinformation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Financial scams using AI voices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Election interference via social media</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15" name="Google Shape;215;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is </a:t>
            </a:r>
            <a:r>
              <a:rPr b="1" i="0" lang="en-US" sz="1100" u="none" cap="none" strike="noStrike">
                <a:solidFill>
                  <a:srgbClr val="000000"/>
                </a:solidFill>
                <a:latin typeface="Arial"/>
                <a:ea typeface="Arial"/>
                <a:cs typeface="Arial"/>
                <a:sym typeface="Arial"/>
              </a:rPr>
              <a:t>misleading content that is deliberately created and spread to deceive people</a:t>
            </a:r>
            <a:r>
              <a:rPr b="0" i="0" lang="en-US" sz="1100" u="none" cap="none" strike="noStrike">
                <a:solidFill>
                  <a:srgbClr val="000000"/>
                </a:solidFill>
                <a:latin typeface="Arial"/>
                <a:ea typeface="Arial"/>
                <a:cs typeface="Arial"/>
                <a:sym typeface="Arial"/>
              </a:rPr>
              <a:t>, or to achieve economic or political gain, often with the intention of causing public harm. It is an orchestrated adversarial activity where actors use strategic deceptions and media manipulation tactics to advance political, military, or commercial goals.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Key aspects of disinformation include: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Intentional and Strategic Nature</a:t>
            </a:r>
            <a:r>
              <a:rPr b="0" i="0" lang="en-US" sz="1100" u="none" cap="none" strike="noStrike">
                <a:solidFill>
                  <a:srgbClr val="000000"/>
                </a:solidFill>
                <a:latin typeface="Arial"/>
                <a:ea typeface="Arial"/>
                <a:cs typeface="Arial"/>
                <a:sym typeface="Arial"/>
              </a:rPr>
              <a:t>: Unlike misinformation, which is false information spread unintentionally, disinformation is purposefully disseminated with a clear intent to mislead or manipulate. Malinformation, another related term, refers to factual information shared with the intention to cause harm, often by taking it out of context or making private information public.</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Tactics and Modalities</a:t>
            </a:r>
            <a:r>
              <a:rPr b="0" i="0" lang="en-US" sz="1100" u="none" cap="none" strike="noStrike">
                <a:solidFill>
                  <a:srgbClr val="000000"/>
                </a:solidFill>
                <a:latin typeface="Arial"/>
                <a:ea typeface="Arial"/>
                <a:cs typeface="Arial"/>
                <a:sym typeface="Arial"/>
              </a:rPr>
              <a:t>: Disinformation campaigns are implemented through coordinated efforts that "weaponize multiple rhetorical strategies and forms of knowing—including not only falsehoods but also truths, half-truths, and value judgements—to exploit and amplify culture wars and other identity-driven controversies". These campaigns can circulate through various deceptive behaviours and harmful content, including: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Astroturfing</a:t>
            </a:r>
            <a:r>
              <a:rPr b="0" i="0" lang="en-US" sz="1100" u="none" cap="none" strike="noStrike">
                <a:solidFill>
                  <a:srgbClr val="000000"/>
                </a:solidFill>
                <a:latin typeface="Arial"/>
                <a:ea typeface="Arial"/>
                <a:cs typeface="Arial"/>
                <a:sym typeface="Arial"/>
              </a:rPr>
              <a:t>: Centrally coordinated campaigns that mimic grassroots activism.</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Conspiracy Theories</a:t>
            </a:r>
            <a:r>
              <a:rPr b="0" i="0" lang="en-US" sz="1100" u="none" cap="none" strike="noStrike">
                <a:solidFill>
                  <a:srgbClr val="000000"/>
                </a:solidFill>
                <a:latin typeface="Arial"/>
                <a:ea typeface="Arial"/>
                <a:cs typeface="Arial"/>
                <a:sym typeface="Arial"/>
              </a:rPr>
              <a:t>: Rebuttals of official accounts that propose alternative explanations involving secret groups or orchestrated events.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Clickbait</a:t>
            </a:r>
            <a:r>
              <a:rPr b="0" i="0" lang="en-US" sz="1100" u="none" cap="none" strike="noStrike">
                <a:solidFill>
                  <a:srgbClr val="000000"/>
                </a:solidFill>
                <a:latin typeface="Arial"/>
                <a:ea typeface="Arial"/>
                <a:cs typeface="Arial"/>
                <a:sym typeface="Arial"/>
              </a:rPr>
              <a:t>: Deliberate use of misleading headlines and thumbnails for profit or popularity.</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Computational Propaganda</a:t>
            </a:r>
            <a:r>
              <a:rPr b="0" i="0" lang="en-US" sz="1100" u="none" cap="none" strike="noStrike">
                <a:solidFill>
                  <a:srgbClr val="000000"/>
                </a:solidFill>
                <a:latin typeface="Arial"/>
                <a:ea typeface="Arial"/>
                <a:cs typeface="Arial"/>
                <a:sym typeface="Arial"/>
              </a:rPr>
              <a:t>: Emphasizes the role of automation, such as bots and algorithms, to spread disinformation at scale.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Internet Manipulation</a:t>
            </a:r>
            <a:r>
              <a:rPr b="0" i="0" lang="en-US" sz="1100" u="none" cap="none" strike="noStrike">
                <a:solidFill>
                  <a:srgbClr val="000000"/>
                </a:solidFill>
                <a:latin typeface="Arial"/>
                <a:ea typeface="Arial"/>
                <a:cs typeface="Arial"/>
                <a:sym typeface="Arial"/>
              </a:rPr>
              <a:t>: The use of online digital technologies, algorithms, social bots, and automated scripts for commercial, social, military, or political purposes.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Objectives</a:t>
            </a:r>
            <a:r>
              <a:rPr b="0" i="0" lang="en-US" sz="1100" u="none" cap="none" strike="noStrike">
                <a:solidFill>
                  <a:srgbClr val="000000"/>
                </a:solidFill>
                <a:latin typeface="Arial"/>
                <a:ea typeface="Arial"/>
                <a:cs typeface="Arial"/>
                <a:sym typeface="Arial"/>
              </a:rPr>
              <a:t>: The primary goals of disinformation are often to destabilize liberal democracies, undermine alliances, exacerbate societal divides to advance geopolitical agendas. It aims to create confusion and "information paralysis," leading people to distrust everything they encounter, making them easily manipulable.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Historical Context</a:t>
            </a:r>
            <a:r>
              <a:rPr b="0" i="0" lang="en-US" sz="1100" u="none" cap="none" strike="noStrike">
                <a:solidFill>
                  <a:srgbClr val="000000"/>
                </a:solidFill>
                <a:latin typeface="Arial"/>
                <a:ea typeface="Arial"/>
                <a:cs typeface="Arial"/>
                <a:sym typeface="Arial"/>
              </a:rPr>
              <a:t>: Disinformation is not a new phenomenon; it has been a feature of human communication since at least Roman times.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Ancient Rome</a:t>
            </a:r>
            <a:r>
              <a:rPr b="0" i="0" lang="en-US" sz="1100" u="none" cap="none" strike="noStrike">
                <a:solidFill>
                  <a:srgbClr val="000000"/>
                </a:solidFill>
                <a:latin typeface="Arial"/>
                <a:ea typeface="Arial"/>
                <a:cs typeface="Arial"/>
                <a:sym typeface="Arial"/>
              </a:rPr>
              <a:t>: Octavian waged a propaganda campaign against Antony using coins with "short, sharp slogans" to smear his reputation.</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Printing Press Era</a:t>
            </a:r>
            <a:r>
              <a:rPr b="0" i="0" lang="en-US" sz="1100" u="none" cap="none" strike="noStrike">
                <a:solidFill>
                  <a:srgbClr val="000000"/>
                </a:solidFill>
                <a:latin typeface="Arial"/>
                <a:ea typeface="Arial"/>
                <a:cs typeface="Arial"/>
                <a:sym typeface="Arial"/>
              </a:rPr>
              <a:t>: The invention of the Gutenberg printing press dramatically amplified the dissemination of disinformation, leading to the first large-scale news hoax, 'The Great Moon Hoax' of 1835.</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20th Century</a:t>
            </a:r>
            <a:r>
              <a:rPr b="0" i="0" lang="en-US" sz="1100" u="none" cap="none" strike="noStrike">
                <a:solidFill>
                  <a:srgbClr val="000000"/>
                </a:solidFill>
                <a:latin typeface="Arial"/>
                <a:ea typeface="Arial"/>
                <a:cs typeface="Arial"/>
                <a:sym typeface="Arial"/>
              </a:rPr>
              <a:t>: The advent of radio and television further developed one-to-many communications, and propaganda played crucial roles in World War I and II, demonizing enemies and appealing to nationalism.</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Modern Dangers (Digital Age)</a:t>
            </a:r>
            <a:r>
              <a:rPr b="0" i="0" lang="en-US" sz="1100" u="none" cap="none" strike="noStrike">
                <a:solidFill>
                  <a:srgbClr val="000000"/>
                </a:solidFill>
                <a:latin typeface="Arial"/>
                <a:ea typeface="Arial"/>
                <a:cs typeface="Arial"/>
                <a:sym typeface="Arial"/>
              </a:rPr>
              <a:t>: The arrival of the internet and social media has </a:t>
            </a:r>
            <a:r>
              <a:rPr b="1" i="0" lang="en-US" sz="1100" u="none" cap="none" strike="noStrike">
                <a:solidFill>
                  <a:srgbClr val="000000"/>
                </a:solidFill>
                <a:latin typeface="Arial"/>
                <a:ea typeface="Arial"/>
                <a:cs typeface="Arial"/>
                <a:sym typeface="Arial"/>
              </a:rPr>
              <a:t>dramatically multiplied the risks and effectiveness of disinformation</a:t>
            </a:r>
            <a:r>
              <a:rPr b="0" i="0" lang="en-US" sz="1100" u="none" cap="none" strike="noStrike">
                <a:solidFill>
                  <a:srgbClr val="000000"/>
                </a:solidFill>
                <a:latin typeface="Arial"/>
                <a:ea typeface="Arial"/>
                <a:cs typeface="Arial"/>
                <a:sym typeface="Arial"/>
              </a:rPr>
              <a:t>.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Connectivity and Computing</a:t>
            </a:r>
            <a:r>
              <a:rPr b="0" i="0" lang="en-US" sz="1100" u="none" cap="none" strike="noStrike">
                <a:solidFill>
                  <a:srgbClr val="000000"/>
                </a:solidFill>
                <a:latin typeface="Arial"/>
                <a:ea typeface="Arial"/>
                <a:cs typeface="Arial"/>
                <a:sym typeface="Arial"/>
              </a:rPr>
              <a:t>: High internet and social media usage, combined with advancements in AI technologies, allow actors to cheaply create and launch disinformation at an unprecedented scale and speed.</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Lack of Filters</a:t>
            </a:r>
            <a:r>
              <a:rPr b="0" i="0" lang="en-US" sz="1100" u="none" cap="none" strike="noStrike">
                <a:solidFill>
                  <a:srgbClr val="000000"/>
                </a:solidFill>
                <a:latin typeface="Arial"/>
                <a:ea typeface="Arial"/>
                <a:cs typeface="Arial"/>
                <a:sym typeface="Arial"/>
              </a:rPr>
              <a:t>: Unlike during the Cold War, there are currently few effective filters to stop disinformation from reaching users through the internet and social media.</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Erosion of Trust</a:t>
            </a:r>
            <a:r>
              <a:rPr b="0" i="0" lang="en-US" sz="1100" u="none" cap="none" strike="noStrike">
                <a:solidFill>
                  <a:srgbClr val="000000"/>
                </a:solidFill>
                <a:latin typeface="Arial"/>
                <a:ea typeface="Arial"/>
                <a:cs typeface="Arial"/>
                <a:sym typeface="Arial"/>
              </a:rPr>
              <a:t>: The sheer volume of information and repeated exposure to falsehoods can erode public trust in all sources, including legitimate news and democratic institutions.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Challenges for Detection</a:t>
            </a:r>
            <a:r>
              <a:rPr b="0" i="0" lang="en-US" sz="1100" u="none" cap="none" strike="noStrike">
                <a:solidFill>
                  <a:srgbClr val="000000"/>
                </a:solidFill>
                <a:latin typeface="Arial"/>
                <a:ea typeface="Arial"/>
                <a:cs typeface="Arial"/>
                <a:sym typeface="Arial"/>
              </a:rPr>
              <a:t>: Disinformation is intentionally crafted to be difficult to detect, and its spread on social media generates large, incomplete, unstructured, and noisy data, making traditional detection algorithms ineffective. Anonymity also complicates tracing the origin and holding perpetrators accountable.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Overall, disinformation leverages human psychology and technological advancements to spread intentionally false narratives, posing significant threats to informed public discourse, democratic processes, and societal trust.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play a multifaceted and increasingly critical role in both the </a:t>
            </a:r>
            <a:r>
              <a:rPr b="1" i="0" lang="en-US" sz="1100" u="none" cap="none" strike="noStrike">
                <a:solidFill>
                  <a:srgbClr val="000000"/>
                </a:solidFill>
                <a:latin typeface="Arial"/>
                <a:ea typeface="Arial"/>
                <a:cs typeface="Arial"/>
                <a:sym typeface="Arial"/>
              </a:rPr>
              <a:t>dissemination</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detection</a:t>
            </a:r>
            <a:r>
              <a:rPr b="0" i="0" lang="en-US" sz="1100" u="none" cap="none" strike="noStrike">
                <a:solidFill>
                  <a:srgbClr val="000000"/>
                </a:solidFill>
                <a:latin typeface="Arial"/>
                <a:ea typeface="Arial"/>
                <a:cs typeface="Arial"/>
                <a:sym typeface="Arial"/>
              </a:rPr>
              <a:t> of disinformation.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3.png"/><Relationship Id="rId9" Type="http://schemas.openxmlformats.org/officeDocument/2006/relationships/image" Target="../media/image8.png"/><Relationship Id="rId5" Type="http://schemas.openxmlformats.org/officeDocument/2006/relationships/image" Target="../media/image12.png"/><Relationship Id="rId6" Type="http://schemas.openxmlformats.org/officeDocument/2006/relationships/image" Target="../media/image15.png"/><Relationship Id="rId7" Type="http://schemas.openxmlformats.org/officeDocument/2006/relationships/image" Target="../media/image10.png"/><Relationship Id="rId8"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12.png"/><Relationship Id="rId8"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10.png"/><Relationship Id="rId7" Type="http://schemas.openxmlformats.org/officeDocument/2006/relationships/image" Target="../media/image5.png"/><Relationship Id="rId8"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2.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2.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2.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2.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2.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2.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2.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2.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2.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2.pn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2.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2.png"/><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2.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11" Type="http://schemas.openxmlformats.org/officeDocument/2006/relationships/hyperlink" Target="https://thehive.ai/deepfake-detection" TargetMode="External"/><Relationship Id="rId10" Type="http://schemas.openxmlformats.org/officeDocument/2006/relationships/hyperlink" Target="https://newslit.org/" TargetMode="External"/><Relationship Id="rId13" Type="http://schemas.openxmlformats.org/officeDocument/2006/relationships/image" Target="../media/image45.jpg"/><Relationship Id="rId12" Type="http://schemas.openxmlformats.org/officeDocument/2006/relationships/hyperlink" Target="https://www.sensity.ai/" TargetMode="External"/><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2.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hyperlink" Target="https://detecting-ai.com/"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7" Type="http://schemas.openxmlformats.org/officeDocument/2006/relationships/image" Target="../media/image40.gif"/><Relationship Id="rId16" Type="http://schemas.openxmlformats.org/officeDocument/2006/relationships/hyperlink" Target="https://images.google.com/"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hyperlink" Target="https://originality.ai/" TargetMode="External"/><Relationship Id="rId8" Type="http://schemas.openxmlformats.org/officeDocument/2006/relationships/image" Target="../media/image3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1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1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3.png"/><Relationship Id="rId4" Type="http://schemas.openxmlformats.org/officeDocument/2006/relationships/image" Target="../media/image15.png"/><Relationship Id="rId5" Type="http://schemas.openxmlformats.org/officeDocument/2006/relationships/image" Target="../media/image11.png"/><Relationship Id="rId6" Type="http://schemas.openxmlformats.org/officeDocument/2006/relationships/image" Target="../media/image5.png"/><Relationship Id="rId7" Type="http://schemas.openxmlformats.org/officeDocument/2006/relationships/image" Target="../media/image8.png"/><Relationship Id="rId8"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5.png"/><Relationship Id="rId6" Type="http://schemas.openxmlformats.org/officeDocument/2006/relationships/image" Target="../media/image11.png"/><Relationship Id="rId7"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p1"/>
          <p:cNvSpPr txBox="1"/>
          <p:nvPr/>
        </p:nvSpPr>
        <p:spPr>
          <a:xfrm>
            <a:off x="1084827" y="4506275"/>
            <a:ext cx="96531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867" u="none" cap="none" strike="noStrike">
                <a:solidFill>
                  <a:srgbClr val="0C4DA2"/>
                </a:solidFill>
                <a:latin typeface="Bricolage Grotesque"/>
                <a:ea typeface="Bricolage Grotesque"/>
                <a:cs typeface="Bricolage Grotesque"/>
                <a:sym typeface="Bricolage Grotesque"/>
              </a:rPr>
              <a:t>D</a:t>
            </a:r>
            <a:r>
              <a:rPr b="0" i="0" lang="en-US" sz="2867" u="none" cap="none" strike="noStrike">
                <a:solidFill>
                  <a:srgbClr val="2A2828"/>
                </a:solidFill>
                <a:latin typeface="Bricolage Grotesque"/>
                <a:ea typeface="Bricolage Grotesque"/>
                <a:cs typeface="Bricolage Grotesque"/>
                <a:sym typeface="Bricolage Grotesque"/>
              </a:rPr>
              <a:t>igital lite</a:t>
            </a:r>
            <a:r>
              <a:rPr b="0" i="0" lang="en-US" sz="2867" u="none" cap="none" strike="noStrike">
                <a:solidFill>
                  <a:srgbClr val="0C4DA2"/>
                </a:solidFill>
                <a:latin typeface="Bricolage Grotesque"/>
                <a:ea typeface="Bricolage Grotesque"/>
                <a:cs typeface="Bricolage Grotesque"/>
                <a:sym typeface="Bricolage Grotesque"/>
              </a:rPr>
              <a:t>R</a:t>
            </a:r>
            <a:r>
              <a:rPr b="0" i="0" lang="en-US" sz="2867" u="none" cap="none" strike="noStrike">
                <a:solidFill>
                  <a:srgbClr val="2A2828"/>
                </a:solidFill>
                <a:latin typeface="Bricolage Grotesque"/>
                <a:ea typeface="Bricolage Grotesque"/>
                <a:cs typeface="Bricolage Grotesque"/>
                <a:sym typeface="Bricolage Grotesque"/>
              </a:rPr>
              <a:t>acy and combat the spread of disinf</a:t>
            </a:r>
            <a:r>
              <a:rPr b="0" i="0" lang="en-US" sz="2867" u="none" cap="none" strike="noStrike">
                <a:solidFill>
                  <a:srgbClr val="0C4DA2"/>
                </a:solidFill>
                <a:latin typeface="Bricolage Grotesque"/>
                <a:ea typeface="Bricolage Grotesque"/>
                <a:cs typeface="Bricolage Grotesque"/>
                <a:sym typeface="Bricolage Grotesque"/>
              </a:rPr>
              <a:t>O</a:t>
            </a:r>
            <a:r>
              <a:rPr b="0" i="0" lang="en-US" sz="2867" u="none" cap="none" strike="noStrike">
                <a:solidFill>
                  <a:srgbClr val="2A2828"/>
                </a:solidFill>
                <a:latin typeface="Bricolage Grotesque"/>
                <a:ea typeface="Bricolage Grotesque"/>
                <a:cs typeface="Bricolage Grotesque"/>
                <a:sym typeface="Bricolage Grotesque"/>
              </a:rPr>
              <a:t>rmation among vul</a:t>
            </a:r>
            <a:r>
              <a:rPr b="0" i="0" lang="en-US" sz="2867" u="none" cap="none" strike="noStrike">
                <a:solidFill>
                  <a:srgbClr val="0C4DA2"/>
                </a:solidFill>
                <a:latin typeface="Bricolage Grotesque"/>
                <a:ea typeface="Bricolage Grotesque"/>
                <a:cs typeface="Bricolage Grotesque"/>
                <a:sym typeface="Bricolage Grotesque"/>
              </a:rPr>
              <a:t>N</a:t>
            </a:r>
            <a:r>
              <a:rPr b="0" i="0" lang="en-US" sz="2867" u="none" cap="none" strike="noStrike">
                <a:solidFill>
                  <a:srgbClr val="2A2828"/>
                </a:solidFill>
                <a:latin typeface="Bricolage Grotesque"/>
                <a:ea typeface="Bricolage Grotesque"/>
                <a:cs typeface="Bricolage Grotesque"/>
                <a:sym typeface="Bricolage Grotesque"/>
              </a:rPr>
              <a:t>erable groups of adol</a:t>
            </a:r>
            <a:r>
              <a:rPr b="0" i="0" lang="en-US" sz="2867" u="none" cap="none" strike="noStrike">
                <a:solidFill>
                  <a:srgbClr val="0C4DA2"/>
                </a:solidFill>
                <a:latin typeface="Bricolage Grotesque"/>
                <a:ea typeface="Bricolage Grotesque"/>
                <a:cs typeface="Bricolage Grotesque"/>
                <a:sym typeface="Bricolage Grotesque"/>
              </a:rPr>
              <a:t>E</a:t>
            </a:r>
            <a:r>
              <a:rPr b="0" i="0" lang="en-US"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role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isseminating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70" name="Google Shape;270;p10"/>
          <p:cNvSpPr txBox="1"/>
          <p:nvPr>
            <p:ph idx="1" type="subTitle"/>
          </p:nvPr>
        </p:nvSpPr>
        <p:spPr>
          <a:xfrm>
            <a:off x="5998625" y="3429000"/>
            <a:ext cx="11905200" cy="51387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Speed and </a:t>
            </a:r>
            <a:r>
              <a:rPr lang="en-US" sz="4000">
                <a:solidFill>
                  <a:schemeClr val="dk1"/>
                </a:solidFill>
              </a:rPr>
              <a:t>s</a:t>
            </a:r>
            <a:r>
              <a:rPr lang="en-US" sz="4000">
                <a:solidFill>
                  <a:schemeClr val="dk1"/>
                </a:solidFill>
                <a:latin typeface="Calibri"/>
                <a:ea typeface="Calibri"/>
                <a:cs typeface="Calibri"/>
                <a:sym typeface="Calibri"/>
              </a:rPr>
              <a:t>cale of </a:t>
            </a:r>
            <a:r>
              <a:rPr lang="en-US" sz="4000">
                <a:solidFill>
                  <a:schemeClr val="dk1"/>
                </a:solidFill>
              </a:rPr>
              <a:t>d</a:t>
            </a:r>
            <a:r>
              <a:rPr lang="en-US" sz="4000">
                <a:solidFill>
                  <a:schemeClr val="dk1"/>
                </a:solidFill>
                <a:latin typeface="Calibri"/>
                <a:ea typeface="Calibri"/>
                <a:cs typeface="Calibri"/>
                <a:sym typeface="Calibri"/>
              </a:rPr>
              <a:t>issemination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Algorithmic </a:t>
            </a:r>
            <a:r>
              <a:rPr lang="en-US" sz="4000">
                <a:solidFill>
                  <a:schemeClr val="dk1"/>
                </a:solidFill>
              </a:rPr>
              <a:t>a</a:t>
            </a:r>
            <a:r>
              <a:rPr lang="en-US" sz="4000">
                <a:solidFill>
                  <a:schemeClr val="dk1"/>
                </a:solidFill>
                <a:latin typeface="Calibri"/>
                <a:ea typeface="Calibri"/>
                <a:cs typeface="Calibri"/>
                <a:sym typeface="Calibri"/>
              </a:rPr>
              <a:t>mplification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Hyper-</a:t>
            </a:r>
            <a:r>
              <a:rPr lang="en-US" sz="4000">
                <a:solidFill>
                  <a:schemeClr val="dk1"/>
                </a:solidFill>
              </a:rPr>
              <a:t>r</a:t>
            </a:r>
            <a:r>
              <a:rPr lang="en-US" sz="4000">
                <a:solidFill>
                  <a:schemeClr val="dk1"/>
                </a:solidFill>
                <a:latin typeface="Calibri"/>
                <a:ea typeface="Calibri"/>
                <a:cs typeface="Calibri"/>
                <a:sym typeface="Calibri"/>
              </a:rPr>
              <a:t>ealism and </a:t>
            </a:r>
            <a:r>
              <a:rPr lang="en-US" sz="4000">
                <a:solidFill>
                  <a:schemeClr val="dk1"/>
                </a:solidFill>
              </a:rPr>
              <a:t>s</a:t>
            </a:r>
            <a:r>
              <a:rPr lang="en-US" sz="4000">
                <a:solidFill>
                  <a:schemeClr val="dk1"/>
                </a:solidFill>
                <a:latin typeface="Calibri"/>
                <a:ea typeface="Calibri"/>
                <a:cs typeface="Calibri"/>
                <a:sym typeface="Calibri"/>
              </a:rPr>
              <a:t>ynthetic </a:t>
            </a:r>
            <a:r>
              <a:rPr lang="en-US" sz="4000">
                <a:solidFill>
                  <a:schemeClr val="dk1"/>
                </a:solidFill>
              </a:rPr>
              <a:t>m</a:t>
            </a:r>
            <a:r>
              <a:rPr lang="en-US" sz="4000">
                <a:solidFill>
                  <a:schemeClr val="dk1"/>
                </a:solidFill>
                <a:latin typeface="Calibri"/>
                <a:ea typeface="Calibri"/>
                <a:cs typeface="Calibri"/>
                <a:sym typeface="Calibri"/>
              </a:rPr>
              <a:t>edia (</a:t>
            </a:r>
            <a:r>
              <a:rPr lang="en-US" sz="4000">
                <a:solidFill>
                  <a:schemeClr val="dk1"/>
                </a:solidFill>
              </a:rPr>
              <a:t>d</a:t>
            </a:r>
            <a:r>
              <a:rPr lang="en-US" sz="4000">
                <a:solidFill>
                  <a:schemeClr val="dk1"/>
                </a:solidFill>
                <a:latin typeface="Calibri"/>
                <a:ea typeface="Calibri"/>
                <a:cs typeface="Calibri"/>
                <a:sym typeface="Calibri"/>
              </a:rPr>
              <a:t>eepfakes)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Personalisation and </a:t>
            </a:r>
            <a:r>
              <a:rPr lang="en-US" sz="4000">
                <a:solidFill>
                  <a:schemeClr val="dk1"/>
                </a:solidFill>
              </a:rPr>
              <a:t>h</a:t>
            </a:r>
            <a:r>
              <a:rPr lang="en-US" sz="4000">
                <a:solidFill>
                  <a:schemeClr val="dk1"/>
                </a:solidFill>
                <a:latin typeface="Calibri"/>
                <a:ea typeface="Calibri"/>
                <a:cs typeface="Calibri"/>
                <a:sym typeface="Calibri"/>
              </a:rPr>
              <a:t>yper-</a:t>
            </a:r>
            <a:r>
              <a:rPr lang="en-US" sz="4000">
                <a:solidFill>
                  <a:schemeClr val="dk1"/>
                </a:solidFill>
              </a:rPr>
              <a:t>t</a:t>
            </a:r>
            <a:r>
              <a:rPr lang="en-US" sz="4000">
                <a:solidFill>
                  <a:schemeClr val="dk1"/>
                </a:solidFill>
                <a:latin typeface="Calibri"/>
                <a:ea typeface="Calibri"/>
                <a:cs typeface="Calibri"/>
                <a:sym typeface="Calibri"/>
              </a:rPr>
              <a:t>argeting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Anonymity and </a:t>
            </a:r>
            <a:r>
              <a:rPr lang="en-US" sz="4000">
                <a:solidFill>
                  <a:schemeClr val="dk1"/>
                </a:solidFill>
              </a:rPr>
              <a:t>l</a:t>
            </a:r>
            <a:r>
              <a:rPr lang="en-US" sz="4000">
                <a:solidFill>
                  <a:schemeClr val="dk1"/>
                </a:solidFill>
                <a:latin typeface="Calibri"/>
                <a:ea typeface="Calibri"/>
                <a:cs typeface="Calibri"/>
                <a:sym typeface="Calibri"/>
              </a:rPr>
              <a:t>ow </a:t>
            </a:r>
            <a:r>
              <a:rPr lang="en-US" sz="4000">
                <a:solidFill>
                  <a:schemeClr val="dk1"/>
                </a:solidFill>
              </a:rPr>
              <a:t>c</a:t>
            </a:r>
            <a:r>
              <a:rPr lang="en-US" sz="4000">
                <a:solidFill>
                  <a:schemeClr val="dk1"/>
                </a:solidFill>
                <a:latin typeface="Calibri"/>
                <a:ea typeface="Calibri"/>
                <a:cs typeface="Calibri"/>
                <a:sym typeface="Calibri"/>
              </a:rPr>
              <a:t>ost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Troll </a:t>
            </a:r>
            <a:r>
              <a:rPr lang="en-US" sz="4000">
                <a:solidFill>
                  <a:schemeClr val="dk1"/>
                </a:solidFill>
              </a:rPr>
              <a:t>f</a:t>
            </a:r>
            <a:r>
              <a:rPr lang="en-US" sz="4000">
                <a:solidFill>
                  <a:schemeClr val="dk1"/>
                </a:solidFill>
                <a:latin typeface="Calibri"/>
                <a:ea typeface="Calibri"/>
                <a:cs typeface="Calibri"/>
                <a:sym typeface="Calibri"/>
              </a:rPr>
              <a:t>arms and </a:t>
            </a:r>
            <a:r>
              <a:rPr lang="en-US" sz="4000">
                <a:solidFill>
                  <a:schemeClr val="dk1"/>
                </a:solidFill>
              </a:rPr>
              <a:t>c</a:t>
            </a:r>
            <a:r>
              <a:rPr lang="en-US" sz="4000">
                <a:solidFill>
                  <a:schemeClr val="dk1"/>
                </a:solidFill>
                <a:latin typeface="Calibri"/>
                <a:ea typeface="Calibri"/>
                <a:cs typeface="Calibri"/>
                <a:sym typeface="Calibri"/>
              </a:rPr>
              <a:t>omputational </a:t>
            </a:r>
            <a:r>
              <a:rPr lang="en-US" sz="4000">
                <a:solidFill>
                  <a:schemeClr val="dk1"/>
                </a:solidFill>
              </a:rPr>
              <a:t>p</a:t>
            </a:r>
            <a:r>
              <a:rPr lang="en-US" sz="4000">
                <a:solidFill>
                  <a:schemeClr val="dk1"/>
                </a:solidFill>
                <a:latin typeface="Calibri"/>
                <a:ea typeface="Calibri"/>
                <a:cs typeface="Calibri"/>
                <a:sym typeface="Calibri"/>
              </a:rPr>
              <a:t>ropaganda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Exploiting </a:t>
            </a:r>
            <a:r>
              <a:rPr lang="en-US" sz="4000">
                <a:solidFill>
                  <a:schemeClr val="dk1"/>
                </a:solidFill>
              </a:rPr>
              <a:t>o</a:t>
            </a:r>
            <a:r>
              <a:rPr lang="en-US" sz="4000">
                <a:solidFill>
                  <a:schemeClr val="dk1"/>
                </a:solidFill>
                <a:latin typeface="Calibri"/>
                <a:ea typeface="Calibri"/>
                <a:cs typeface="Calibri"/>
                <a:sym typeface="Calibri"/>
              </a:rPr>
              <a:t>nline </a:t>
            </a:r>
            <a:r>
              <a:rPr lang="en-US" sz="4000">
                <a:solidFill>
                  <a:schemeClr val="dk1"/>
                </a:solidFill>
              </a:rPr>
              <a:t>a</a:t>
            </a:r>
            <a:r>
              <a:rPr lang="en-US" sz="4000">
                <a:solidFill>
                  <a:schemeClr val="dk1"/>
                </a:solidFill>
                <a:latin typeface="Calibri"/>
                <a:ea typeface="Calibri"/>
                <a:cs typeface="Calibri"/>
                <a:sym typeface="Calibri"/>
              </a:rPr>
              <a:t>dvertising </a:t>
            </a:r>
            <a:r>
              <a:rPr lang="en-US" sz="4000">
                <a:solidFill>
                  <a:schemeClr val="dk1"/>
                </a:solidFill>
              </a:rPr>
              <a:t>t</a:t>
            </a:r>
            <a:r>
              <a:rPr lang="en-US" sz="4000">
                <a:solidFill>
                  <a:schemeClr val="dk1"/>
                </a:solidFill>
                <a:latin typeface="Calibri"/>
                <a:ea typeface="Calibri"/>
                <a:cs typeface="Calibri"/>
                <a:sym typeface="Calibri"/>
              </a:rPr>
              <a:t>echnologies</a:t>
            </a:r>
            <a:endParaRPr/>
          </a:p>
        </p:txBody>
      </p:sp>
      <p:sp>
        <p:nvSpPr>
          <p:cNvPr id="271" name="Google Shape;271;p1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2" name="Google Shape;272;p10"/>
          <p:cNvGrpSpPr/>
          <p:nvPr/>
        </p:nvGrpSpPr>
        <p:grpSpPr>
          <a:xfrm>
            <a:off x="790770" y="-112458"/>
            <a:ext cx="1427175" cy="786776"/>
            <a:chOff x="0" y="-38100"/>
            <a:chExt cx="373234" cy="205757"/>
          </a:xfrm>
        </p:grpSpPr>
        <p:sp>
          <p:nvSpPr>
            <p:cNvPr id="273" name="Google Shape;273;p1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 name="Google Shape;274;p1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5" name="Google Shape;275;p10"/>
          <p:cNvGrpSpPr/>
          <p:nvPr/>
        </p:nvGrpSpPr>
        <p:grpSpPr>
          <a:xfrm>
            <a:off x="0" y="-112458"/>
            <a:ext cx="315272" cy="786776"/>
            <a:chOff x="0" y="-38100"/>
            <a:chExt cx="82450" cy="205757"/>
          </a:xfrm>
        </p:grpSpPr>
        <p:sp>
          <p:nvSpPr>
            <p:cNvPr id="276" name="Google Shape;276;p1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7" name="Google Shape;277;p1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8" name="Google Shape;278;p10"/>
          <p:cNvGrpSpPr/>
          <p:nvPr/>
        </p:nvGrpSpPr>
        <p:grpSpPr>
          <a:xfrm>
            <a:off x="0" y="1116904"/>
            <a:ext cx="503883" cy="1931922"/>
            <a:chOff x="0" y="-38100"/>
            <a:chExt cx="131775" cy="505235"/>
          </a:xfrm>
        </p:grpSpPr>
        <p:sp>
          <p:nvSpPr>
            <p:cNvPr id="279" name="Google Shape;279;p1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0" name="Google Shape;280;p1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81" name="Google Shape;281;p10"/>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a:t>
            </a:r>
            <a:r>
              <a:rPr b="1" lang="en-US">
                <a:latin typeface="Bricolage Grotesque"/>
                <a:ea typeface="Bricolage Grotesque"/>
                <a:cs typeface="Bricolage Grotesque"/>
                <a:sym typeface="Bricolage Grotesque"/>
              </a:rPr>
              <a:t>r</a:t>
            </a:r>
            <a:r>
              <a:rPr b="1" lang="en-US">
                <a:solidFill>
                  <a:schemeClr val="dk1"/>
                </a:solidFill>
                <a:latin typeface="Bricolage Grotesque"/>
                <a:ea typeface="Bricolage Grotesque"/>
                <a:cs typeface="Bricolage Grotesque"/>
                <a:sym typeface="Bricolage Grotesque"/>
              </a:rPr>
              <a:t>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87" name="Google Shape;287;p29"/>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Smart </a:t>
            </a:r>
            <a:r>
              <a:rPr lang="en-US" sz="4000">
                <a:solidFill>
                  <a:schemeClr val="dk1"/>
                </a:solidFill>
              </a:rPr>
              <a:t>p</a:t>
            </a:r>
            <a:r>
              <a:rPr lang="en-US" sz="4000">
                <a:solidFill>
                  <a:schemeClr val="dk1"/>
                </a:solidFill>
                <a:latin typeface="Calibri"/>
                <a:ea typeface="Calibri"/>
                <a:cs typeface="Calibri"/>
                <a:sym typeface="Calibri"/>
              </a:rPr>
              <a:t>rograms </a:t>
            </a:r>
            <a:r>
              <a:rPr lang="en-US" sz="4000">
                <a:solidFill>
                  <a:schemeClr val="dk1"/>
                </a:solidFill>
              </a:rPr>
              <a:t>r</a:t>
            </a:r>
            <a:r>
              <a:rPr lang="en-US" sz="4000">
                <a:solidFill>
                  <a:schemeClr val="dk1"/>
                </a:solidFill>
                <a:latin typeface="Calibri"/>
                <a:ea typeface="Calibri"/>
                <a:cs typeface="Calibri"/>
                <a:sym typeface="Calibri"/>
              </a:rPr>
              <a:t>ead </a:t>
            </a:r>
            <a:r>
              <a:rPr lang="en-US" sz="4000">
                <a:solidFill>
                  <a:schemeClr val="dk1"/>
                </a:solidFill>
              </a:rPr>
              <a:t>c</a:t>
            </a:r>
            <a:r>
              <a:rPr lang="en-US" sz="4000">
                <a:solidFill>
                  <a:schemeClr val="dk1"/>
                </a:solidFill>
                <a:latin typeface="Calibri"/>
                <a:ea typeface="Calibri"/>
                <a:cs typeface="Calibri"/>
                <a:sym typeface="Calibri"/>
              </a:rPr>
              <a:t>ontent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Learning from </a:t>
            </a:r>
            <a:r>
              <a:rPr lang="en-US" sz="4000">
                <a:solidFill>
                  <a:schemeClr val="dk1"/>
                </a:solidFill>
              </a:rPr>
              <a:t>e</a:t>
            </a:r>
            <a:r>
              <a:rPr lang="en-US" sz="4000">
                <a:solidFill>
                  <a:schemeClr val="dk1"/>
                </a:solidFill>
                <a:latin typeface="Calibri"/>
                <a:ea typeface="Calibri"/>
                <a:cs typeface="Calibri"/>
                <a:sym typeface="Calibri"/>
              </a:rPr>
              <a:t>xamples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Instant </a:t>
            </a:r>
            <a:r>
              <a:rPr lang="en-US" sz="4000">
                <a:solidFill>
                  <a:schemeClr val="dk1"/>
                </a:solidFill>
              </a:rPr>
              <a:t>w</a:t>
            </a:r>
            <a:r>
              <a:rPr lang="en-US" sz="4000">
                <a:solidFill>
                  <a:schemeClr val="dk1"/>
                </a:solidFill>
                <a:latin typeface="Calibri"/>
                <a:ea typeface="Calibri"/>
                <a:cs typeface="Calibri"/>
                <a:sym typeface="Calibri"/>
              </a:rPr>
              <a:t>arnings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Checking </a:t>
            </a:r>
            <a:r>
              <a:rPr lang="en-US" sz="4000">
                <a:solidFill>
                  <a:schemeClr val="dk1"/>
                </a:solidFill>
              </a:rPr>
              <a:t>w</a:t>
            </a:r>
            <a:r>
              <a:rPr lang="en-US" sz="4000">
                <a:solidFill>
                  <a:schemeClr val="dk1"/>
                </a:solidFill>
                <a:latin typeface="Calibri"/>
                <a:ea typeface="Calibri"/>
                <a:cs typeface="Calibri"/>
                <a:sym typeface="Calibri"/>
              </a:rPr>
              <a:t>here </a:t>
            </a:r>
            <a:r>
              <a:rPr lang="en-US" sz="4000">
                <a:solidFill>
                  <a:schemeClr val="dk1"/>
                </a:solidFill>
              </a:rPr>
              <a:t>c</a:t>
            </a:r>
            <a:r>
              <a:rPr lang="en-US" sz="4000">
                <a:solidFill>
                  <a:schemeClr val="dk1"/>
                </a:solidFill>
                <a:latin typeface="Calibri"/>
                <a:ea typeface="Calibri"/>
                <a:cs typeface="Calibri"/>
                <a:sym typeface="Calibri"/>
              </a:rPr>
              <a:t>ontent </a:t>
            </a:r>
            <a:r>
              <a:rPr lang="en-US" sz="4000">
                <a:solidFill>
                  <a:schemeClr val="dk1"/>
                </a:solidFill>
              </a:rPr>
              <a:t>c</a:t>
            </a:r>
            <a:r>
              <a:rPr lang="en-US" sz="4000">
                <a:solidFill>
                  <a:schemeClr val="dk1"/>
                </a:solidFill>
                <a:latin typeface="Calibri"/>
                <a:ea typeface="Calibri"/>
                <a:cs typeface="Calibri"/>
                <a:sym typeface="Calibri"/>
              </a:rPr>
              <a:t>ame </a:t>
            </a:r>
            <a:r>
              <a:rPr lang="en-US" sz="4000">
                <a:solidFill>
                  <a:schemeClr val="dk1"/>
                </a:solidFill>
              </a:rPr>
              <a:t>f</a:t>
            </a:r>
            <a:r>
              <a:rPr lang="en-US" sz="4000">
                <a:solidFill>
                  <a:schemeClr val="dk1"/>
                </a:solidFill>
                <a:latin typeface="Calibri"/>
                <a:ea typeface="Calibri"/>
                <a:cs typeface="Calibri"/>
                <a:sym typeface="Calibri"/>
              </a:rPr>
              <a:t>rom</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Looking at </a:t>
            </a:r>
            <a:r>
              <a:rPr lang="en-US" sz="4000">
                <a:solidFill>
                  <a:schemeClr val="dk1"/>
                </a:solidFill>
              </a:rPr>
              <a:t>d</a:t>
            </a:r>
            <a:r>
              <a:rPr lang="en-US" sz="4000">
                <a:solidFill>
                  <a:schemeClr val="dk1"/>
                </a:solidFill>
                <a:latin typeface="Calibri"/>
                <a:ea typeface="Calibri"/>
                <a:cs typeface="Calibri"/>
                <a:sym typeface="Calibri"/>
              </a:rPr>
              <a:t>etails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Helping </a:t>
            </a:r>
            <a:r>
              <a:rPr lang="en-US" sz="4000">
                <a:solidFill>
                  <a:schemeClr val="dk1"/>
                </a:solidFill>
              </a:rPr>
              <a:t>p</a:t>
            </a:r>
            <a:r>
              <a:rPr lang="en-US" sz="4000">
                <a:solidFill>
                  <a:schemeClr val="dk1"/>
                </a:solidFill>
                <a:latin typeface="Calibri"/>
                <a:ea typeface="Calibri"/>
                <a:cs typeface="Calibri"/>
                <a:sym typeface="Calibri"/>
              </a:rPr>
              <a:t>latforms </a:t>
            </a:r>
            <a:r>
              <a:rPr lang="en-US" sz="4000">
                <a:solidFill>
                  <a:schemeClr val="dk1"/>
                </a:solidFill>
              </a:rPr>
              <a:t>r</a:t>
            </a:r>
            <a:r>
              <a:rPr lang="en-US" sz="4000">
                <a:solidFill>
                  <a:schemeClr val="dk1"/>
                </a:solidFill>
                <a:latin typeface="Calibri"/>
                <a:ea typeface="Calibri"/>
                <a:cs typeface="Calibri"/>
                <a:sym typeface="Calibri"/>
              </a:rPr>
              <a:t>espond</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Tools for </a:t>
            </a:r>
            <a:r>
              <a:rPr lang="en-US" sz="4000">
                <a:solidFill>
                  <a:schemeClr val="dk1"/>
                </a:solidFill>
              </a:rPr>
              <a:t>u</a:t>
            </a:r>
            <a:r>
              <a:rPr lang="en-US" sz="4000">
                <a:solidFill>
                  <a:schemeClr val="dk1"/>
                </a:solidFill>
                <a:latin typeface="Calibri"/>
                <a:ea typeface="Calibri"/>
                <a:cs typeface="Calibri"/>
                <a:sym typeface="Calibri"/>
              </a:rPr>
              <a:t>sers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Spotting </a:t>
            </a:r>
            <a:r>
              <a:rPr lang="en-US" sz="4000">
                <a:solidFill>
                  <a:schemeClr val="dk1"/>
                </a:solidFill>
              </a:rPr>
              <a:t>b</a:t>
            </a:r>
            <a:r>
              <a:rPr lang="en-US" sz="4000">
                <a:solidFill>
                  <a:schemeClr val="dk1"/>
                </a:solidFill>
                <a:latin typeface="Calibri"/>
                <a:ea typeface="Calibri"/>
                <a:cs typeface="Calibri"/>
                <a:sym typeface="Calibri"/>
              </a:rPr>
              <a:t>ots</a:t>
            </a:r>
            <a:endParaRPr/>
          </a:p>
        </p:txBody>
      </p:sp>
      <p:sp>
        <p:nvSpPr>
          <p:cNvPr id="288" name="Google Shape;288;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9" name="Google Shape;289;p29"/>
          <p:cNvGrpSpPr/>
          <p:nvPr/>
        </p:nvGrpSpPr>
        <p:grpSpPr>
          <a:xfrm>
            <a:off x="790770" y="-112458"/>
            <a:ext cx="1427175" cy="786776"/>
            <a:chOff x="0" y="-38100"/>
            <a:chExt cx="373234" cy="205757"/>
          </a:xfrm>
        </p:grpSpPr>
        <p:sp>
          <p:nvSpPr>
            <p:cNvPr id="290" name="Google Shape;290;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1" name="Google Shape;291;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2" name="Google Shape;292;p29"/>
          <p:cNvGrpSpPr/>
          <p:nvPr/>
        </p:nvGrpSpPr>
        <p:grpSpPr>
          <a:xfrm>
            <a:off x="0" y="-112458"/>
            <a:ext cx="315272" cy="786776"/>
            <a:chOff x="0" y="-38100"/>
            <a:chExt cx="82450" cy="205757"/>
          </a:xfrm>
        </p:grpSpPr>
        <p:sp>
          <p:nvSpPr>
            <p:cNvPr id="293" name="Google Shape;293;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4" name="Google Shape;294;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5" name="Google Shape;295;p29"/>
          <p:cNvGrpSpPr/>
          <p:nvPr/>
        </p:nvGrpSpPr>
        <p:grpSpPr>
          <a:xfrm>
            <a:off x="0" y="1116904"/>
            <a:ext cx="503883" cy="1931922"/>
            <a:chOff x="0" y="-38100"/>
            <a:chExt cx="131775" cy="505235"/>
          </a:xfrm>
        </p:grpSpPr>
        <p:sp>
          <p:nvSpPr>
            <p:cNvPr id="296" name="Google Shape;296;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7" name="Google Shape;297;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8" name="Google Shape;298;p29"/>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3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Specific AI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etection </a:t>
            </a:r>
            <a:r>
              <a:rPr b="1" lang="en-US">
                <a:latin typeface="Bricolage Grotesque"/>
                <a:ea typeface="Bricolage Grotesque"/>
                <a:cs typeface="Bricolage Grotesque"/>
                <a:sym typeface="Bricolage Grotesque"/>
              </a:rPr>
              <a:t>t</a:t>
            </a:r>
            <a:r>
              <a:rPr b="1" lang="en-US">
                <a:solidFill>
                  <a:schemeClr val="dk1"/>
                </a:solidFill>
                <a:latin typeface="Bricolage Grotesque"/>
                <a:ea typeface="Bricolage Grotesque"/>
                <a:cs typeface="Bricolage Grotesque"/>
                <a:sym typeface="Bricolage Grotesque"/>
              </a:rPr>
              <a:t>ools</a:t>
            </a:r>
            <a:endParaRPr b="1"/>
          </a:p>
        </p:txBody>
      </p:sp>
      <p:sp>
        <p:nvSpPr>
          <p:cNvPr id="304" name="Google Shape;304;p30"/>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Deepfake Detection</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305" name="Google Shape;305;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6" name="Google Shape;306;p30"/>
          <p:cNvGrpSpPr/>
          <p:nvPr/>
        </p:nvGrpSpPr>
        <p:grpSpPr>
          <a:xfrm>
            <a:off x="790770" y="-112458"/>
            <a:ext cx="1427175" cy="786776"/>
            <a:chOff x="0" y="-38100"/>
            <a:chExt cx="373234" cy="205757"/>
          </a:xfrm>
        </p:grpSpPr>
        <p:sp>
          <p:nvSpPr>
            <p:cNvPr id="307" name="Google Shape;307;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8" name="Google Shape;308;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9" name="Google Shape;309;p30"/>
          <p:cNvGrpSpPr/>
          <p:nvPr/>
        </p:nvGrpSpPr>
        <p:grpSpPr>
          <a:xfrm>
            <a:off x="0" y="-112458"/>
            <a:ext cx="315272" cy="786776"/>
            <a:chOff x="0" y="-38100"/>
            <a:chExt cx="82450" cy="205757"/>
          </a:xfrm>
        </p:grpSpPr>
        <p:sp>
          <p:nvSpPr>
            <p:cNvPr id="310" name="Google Shape;310;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1" name="Google Shape;311;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2" name="Google Shape;312;p30"/>
          <p:cNvGrpSpPr/>
          <p:nvPr/>
        </p:nvGrpSpPr>
        <p:grpSpPr>
          <a:xfrm>
            <a:off x="0" y="1116904"/>
            <a:ext cx="503883" cy="1931922"/>
            <a:chOff x="0" y="-38100"/>
            <a:chExt cx="131775" cy="505235"/>
          </a:xfrm>
        </p:grpSpPr>
        <p:sp>
          <p:nvSpPr>
            <p:cNvPr id="313" name="Google Shape;313;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4" name="Google Shape;314;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15" name="Google Shape;315;p30"/>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a:t>
            </a:r>
            <a:endParaRPr b="1"/>
          </a:p>
        </p:txBody>
      </p:sp>
      <p:sp>
        <p:nvSpPr>
          <p:cNvPr id="321" name="Google Shape;321;p31"/>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False information deliberately created and spread to deceive or mislead people.</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Fake news articles designed to manipulate public opinion.</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Intentional deception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Manipulated content</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 manipulation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Fabricated or hidden sources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Spread for gain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Often blends truth with lies</a:t>
            </a:r>
            <a:endParaRPr/>
          </a:p>
        </p:txBody>
      </p:sp>
      <p:sp>
        <p:nvSpPr>
          <p:cNvPr id="322" name="Google Shape;322;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23" name="Google Shape;323;p31"/>
          <p:cNvGrpSpPr/>
          <p:nvPr/>
        </p:nvGrpSpPr>
        <p:grpSpPr>
          <a:xfrm>
            <a:off x="790770" y="-112458"/>
            <a:ext cx="1427175" cy="786776"/>
            <a:chOff x="0" y="-38100"/>
            <a:chExt cx="373234" cy="205757"/>
          </a:xfrm>
        </p:grpSpPr>
        <p:sp>
          <p:nvSpPr>
            <p:cNvPr id="324" name="Google Shape;324;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5" name="Google Shape;325;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6" name="Google Shape;326;p31"/>
          <p:cNvGrpSpPr/>
          <p:nvPr/>
        </p:nvGrpSpPr>
        <p:grpSpPr>
          <a:xfrm>
            <a:off x="0" y="-112458"/>
            <a:ext cx="315272" cy="786776"/>
            <a:chOff x="0" y="-38100"/>
            <a:chExt cx="82450" cy="205757"/>
          </a:xfrm>
        </p:grpSpPr>
        <p:sp>
          <p:nvSpPr>
            <p:cNvPr id="327" name="Google Shape;327;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8" name="Google Shape;328;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9" name="Google Shape;329;p31"/>
          <p:cNvGrpSpPr/>
          <p:nvPr/>
        </p:nvGrpSpPr>
        <p:grpSpPr>
          <a:xfrm>
            <a:off x="0" y="1116904"/>
            <a:ext cx="503883" cy="1931922"/>
            <a:chOff x="0" y="-38100"/>
            <a:chExt cx="131775" cy="505235"/>
          </a:xfrm>
        </p:grpSpPr>
        <p:sp>
          <p:nvSpPr>
            <p:cNvPr id="330" name="Google Shape;330;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1" name="Google Shape;331;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Misinformation</a:t>
            </a:r>
            <a:endParaRPr b="1"/>
          </a:p>
        </p:txBody>
      </p:sp>
      <p:sp>
        <p:nvSpPr>
          <p:cNvPr id="337" name="Google Shape;337;p32"/>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False or inaccurate information shared without intent to mislead.</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Sharing a wrongly captioned image believing it to be true. </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Unintentional</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Based on false or incomplete information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Can appear credible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May use real sources incorrectly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Can amplify harm</a:t>
            </a:r>
            <a:endParaRPr/>
          </a:p>
        </p:txBody>
      </p:sp>
      <p:sp>
        <p:nvSpPr>
          <p:cNvPr id="338" name="Google Shape;338;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9" name="Google Shape;339;p32"/>
          <p:cNvGrpSpPr/>
          <p:nvPr/>
        </p:nvGrpSpPr>
        <p:grpSpPr>
          <a:xfrm>
            <a:off x="790770" y="-112458"/>
            <a:ext cx="1427175" cy="786776"/>
            <a:chOff x="0" y="-38100"/>
            <a:chExt cx="373234" cy="205757"/>
          </a:xfrm>
        </p:grpSpPr>
        <p:sp>
          <p:nvSpPr>
            <p:cNvPr id="340" name="Google Shape;340;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1" name="Google Shape;341;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2" name="Google Shape;342;p32"/>
          <p:cNvGrpSpPr/>
          <p:nvPr/>
        </p:nvGrpSpPr>
        <p:grpSpPr>
          <a:xfrm>
            <a:off x="0" y="-112458"/>
            <a:ext cx="315272" cy="786776"/>
            <a:chOff x="0" y="-38100"/>
            <a:chExt cx="82450" cy="205757"/>
          </a:xfrm>
        </p:grpSpPr>
        <p:sp>
          <p:nvSpPr>
            <p:cNvPr id="343" name="Google Shape;343;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4" name="Google Shape;344;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5" name="Google Shape;345;p32"/>
          <p:cNvGrpSpPr/>
          <p:nvPr/>
        </p:nvGrpSpPr>
        <p:grpSpPr>
          <a:xfrm>
            <a:off x="0" y="1116904"/>
            <a:ext cx="503883" cy="1931922"/>
            <a:chOff x="0" y="-38100"/>
            <a:chExt cx="131775" cy="505235"/>
          </a:xfrm>
        </p:grpSpPr>
        <p:sp>
          <p:nvSpPr>
            <p:cNvPr id="346" name="Google Shape;346;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7" name="Google Shape;347;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Malinformation</a:t>
            </a:r>
            <a:endParaRPr b="1"/>
          </a:p>
        </p:txBody>
      </p:sp>
      <p:sp>
        <p:nvSpPr>
          <p:cNvPr id="353" name="Google Shape;353;p33"/>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Genuine information used to harm a person, organization, or country.</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Leaking private data to embarrass someone.</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Based on genuine information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Intent to harm</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Invasion of privacy</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Timed for maximum damage</a:t>
            </a:r>
            <a:endParaRPr/>
          </a:p>
        </p:txBody>
      </p:sp>
      <p:sp>
        <p:nvSpPr>
          <p:cNvPr id="354" name="Google Shape;354;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5" name="Google Shape;355;p33"/>
          <p:cNvGrpSpPr/>
          <p:nvPr/>
        </p:nvGrpSpPr>
        <p:grpSpPr>
          <a:xfrm>
            <a:off x="790770" y="-112458"/>
            <a:ext cx="1427175" cy="786776"/>
            <a:chOff x="0" y="-38100"/>
            <a:chExt cx="373234" cy="205757"/>
          </a:xfrm>
        </p:grpSpPr>
        <p:sp>
          <p:nvSpPr>
            <p:cNvPr id="356" name="Google Shape;356;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7" name="Google Shape;357;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8" name="Google Shape;358;p33"/>
          <p:cNvGrpSpPr/>
          <p:nvPr/>
        </p:nvGrpSpPr>
        <p:grpSpPr>
          <a:xfrm>
            <a:off x="0" y="-112458"/>
            <a:ext cx="315272" cy="786776"/>
            <a:chOff x="0" y="-38100"/>
            <a:chExt cx="82450" cy="205757"/>
          </a:xfrm>
        </p:grpSpPr>
        <p:sp>
          <p:nvSpPr>
            <p:cNvPr id="359" name="Google Shape;359;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0" name="Google Shape;360;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1" name="Google Shape;361;p33"/>
          <p:cNvGrpSpPr/>
          <p:nvPr/>
        </p:nvGrpSpPr>
        <p:grpSpPr>
          <a:xfrm>
            <a:off x="0" y="1116904"/>
            <a:ext cx="503883" cy="1931922"/>
            <a:chOff x="0" y="-38100"/>
            <a:chExt cx="131775" cy="505235"/>
          </a:xfrm>
        </p:grpSpPr>
        <p:sp>
          <p:nvSpPr>
            <p:cNvPr id="362" name="Google Shape;362;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3" name="Google Shape;363;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Fake News</a:t>
            </a:r>
            <a:endParaRPr b="1"/>
          </a:p>
        </p:txBody>
      </p:sp>
      <p:sp>
        <p:nvSpPr>
          <p:cNvPr id="369" name="Google Shape;369;p34"/>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Fabricated news stories presented as legitimate journalism, often shared on social media.</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Viral headlines claiming false scientific discoveries.</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Entirely or partially false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Disguised as real news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Emotionally charged</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Lacks credible sources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Designed to go viral</a:t>
            </a:r>
            <a:endParaRPr/>
          </a:p>
        </p:txBody>
      </p:sp>
      <p:sp>
        <p:nvSpPr>
          <p:cNvPr id="370" name="Google Shape;370;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1" name="Google Shape;371;p34"/>
          <p:cNvGrpSpPr/>
          <p:nvPr/>
        </p:nvGrpSpPr>
        <p:grpSpPr>
          <a:xfrm>
            <a:off x="790770" y="-112458"/>
            <a:ext cx="1427175" cy="786776"/>
            <a:chOff x="0" y="-38100"/>
            <a:chExt cx="373234" cy="205757"/>
          </a:xfrm>
        </p:grpSpPr>
        <p:sp>
          <p:nvSpPr>
            <p:cNvPr id="372" name="Google Shape;372;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3" name="Google Shape;373;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4" name="Google Shape;374;p34"/>
          <p:cNvGrpSpPr/>
          <p:nvPr/>
        </p:nvGrpSpPr>
        <p:grpSpPr>
          <a:xfrm>
            <a:off x="0" y="-112458"/>
            <a:ext cx="315272" cy="786776"/>
            <a:chOff x="0" y="-38100"/>
            <a:chExt cx="82450" cy="205757"/>
          </a:xfrm>
        </p:grpSpPr>
        <p:sp>
          <p:nvSpPr>
            <p:cNvPr id="375" name="Google Shape;375;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7" name="Google Shape;377;p34"/>
          <p:cNvGrpSpPr/>
          <p:nvPr/>
        </p:nvGrpSpPr>
        <p:grpSpPr>
          <a:xfrm>
            <a:off x="0" y="1116904"/>
            <a:ext cx="503883" cy="1931922"/>
            <a:chOff x="0" y="-38100"/>
            <a:chExt cx="131775" cy="505235"/>
          </a:xfrm>
        </p:grpSpPr>
        <p:sp>
          <p:nvSpPr>
            <p:cNvPr id="378" name="Google Shape;378;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Deepfake</a:t>
            </a:r>
            <a:endParaRPr b="1"/>
          </a:p>
        </p:txBody>
      </p:sp>
      <p:sp>
        <p:nvSpPr>
          <p:cNvPr id="385" name="Google Shape;385;p35"/>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Synthetic media (usually video or audio) generated by AI to imitate real people, often convincingly.</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A video showing a politician saying things they never actually said.</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AI-generated or AI-manipulated</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Hyper-realistic appearance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Deceptive purpose</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Audio and visual manipulation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Often shared on social media</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Fuel the “Liar’s Dividend”</a:t>
            </a:r>
            <a:endParaRPr/>
          </a:p>
        </p:txBody>
      </p:sp>
      <p:sp>
        <p:nvSpPr>
          <p:cNvPr id="386" name="Google Shape;386;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7" name="Google Shape;387;p35"/>
          <p:cNvGrpSpPr/>
          <p:nvPr/>
        </p:nvGrpSpPr>
        <p:grpSpPr>
          <a:xfrm>
            <a:off x="790770" y="-112458"/>
            <a:ext cx="1427175" cy="786776"/>
            <a:chOff x="0" y="-38100"/>
            <a:chExt cx="373234" cy="205757"/>
          </a:xfrm>
        </p:grpSpPr>
        <p:sp>
          <p:nvSpPr>
            <p:cNvPr id="388" name="Google Shape;388;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9" name="Google Shape;389;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0" name="Google Shape;390;p35"/>
          <p:cNvGrpSpPr/>
          <p:nvPr/>
        </p:nvGrpSpPr>
        <p:grpSpPr>
          <a:xfrm>
            <a:off x="0" y="-112458"/>
            <a:ext cx="315272" cy="786776"/>
            <a:chOff x="0" y="-38100"/>
            <a:chExt cx="82450" cy="205757"/>
          </a:xfrm>
        </p:grpSpPr>
        <p:sp>
          <p:nvSpPr>
            <p:cNvPr id="391" name="Google Shape;391;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2" name="Google Shape;392;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3" name="Google Shape;393;p35"/>
          <p:cNvGrpSpPr/>
          <p:nvPr/>
        </p:nvGrpSpPr>
        <p:grpSpPr>
          <a:xfrm>
            <a:off x="0" y="1116904"/>
            <a:ext cx="503883" cy="1931922"/>
            <a:chOff x="0" y="-38100"/>
            <a:chExt cx="131775" cy="505235"/>
          </a:xfrm>
        </p:grpSpPr>
        <p:sp>
          <p:nvSpPr>
            <p:cNvPr id="394" name="Google Shape;394;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5" name="Google Shape;395;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Propaganda</a:t>
            </a:r>
            <a:endParaRPr b="1"/>
          </a:p>
        </p:txBody>
      </p:sp>
      <p:sp>
        <p:nvSpPr>
          <p:cNvPr id="401" name="Google Shape;401;p36"/>
          <p:cNvSpPr txBox="1"/>
          <p:nvPr>
            <p:ph idx="1" type="subTitle"/>
          </p:nvPr>
        </p:nvSpPr>
        <p:spPr>
          <a:xfrm>
            <a:off x="2217945" y="2447314"/>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Propaganda is information—often biased, misleading, or emotionally charged—used to influence people’s opinions, beliefs, or actions in favour of a particular cause, political agenda, or ideology.</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Example: A government poster showing only the positive outcomes of a war effort while ignoring civilian casualties is a form of propaganda</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Characteristics: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Selective use of facts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Emotional appeal</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One-sided messages</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Repetition</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Targeted persuasion</a:t>
            </a:r>
            <a:endParaRPr/>
          </a:p>
        </p:txBody>
      </p:sp>
      <p:sp>
        <p:nvSpPr>
          <p:cNvPr id="402" name="Google Shape;402;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3" name="Google Shape;403;p36"/>
          <p:cNvGrpSpPr/>
          <p:nvPr/>
        </p:nvGrpSpPr>
        <p:grpSpPr>
          <a:xfrm>
            <a:off x="790770" y="-112458"/>
            <a:ext cx="1427175" cy="786776"/>
            <a:chOff x="0" y="-38100"/>
            <a:chExt cx="373234" cy="205757"/>
          </a:xfrm>
        </p:grpSpPr>
        <p:sp>
          <p:nvSpPr>
            <p:cNvPr id="404" name="Google Shape;404;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5" name="Google Shape;405;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6" name="Google Shape;406;p36"/>
          <p:cNvGrpSpPr/>
          <p:nvPr/>
        </p:nvGrpSpPr>
        <p:grpSpPr>
          <a:xfrm>
            <a:off x="0" y="-112458"/>
            <a:ext cx="315272" cy="786776"/>
            <a:chOff x="0" y="-38100"/>
            <a:chExt cx="82450" cy="205757"/>
          </a:xfrm>
        </p:grpSpPr>
        <p:sp>
          <p:nvSpPr>
            <p:cNvPr id="407" name="Google Shape;407;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8" name="Google Shape;408;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9" name="Google Shape;409;p36"/>
          <p:cNvGrpSpPr/>
          <p:nvPr/>
        </p:nvGrpSpPr>
        <p:grpSpPr>
          <a:xfrm>
            <a:off x="0" y="1116904"/>
            <a:ext cx="503883" cy="1931922"/>
            <a:chOff x="0" y="-38100"/>
            <a:chExt cx="131775" cy="505235"/>
          </a:xfrm>
        </p:grpSpPr>
        <p:sp>
          <p:nvSpPr>
            <p:cNvPr id="410" name="Google Shape;410;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1" name="Google Shape;411;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7" name="Google Shape;417;p3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8" name="Google Shape;418;p3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19" name="Google Shape;419;p37"/>
          <p:cNvGrpSpPr/>
          <p:nvPr/>
        </p:nvGrpSpPr>
        <p:grpSpPr>
          <a:xfrm>
            <a:off x="6111849" y="2794410"/>
            <a:ext cx="7685891" cy="2168895"/>
            <a:chOff x="0" y="-47625"/>
            <a:chExt cx="1484188" cy="418826"/>
          </a:xfrm>
        </p:grpSpPr>
        <p:sp>
          <p:nvSpPr>
            <p:cNvPr id="420" name="Google Shape;420;p3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3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2" name="Google Shape;422;p37"/>
          <p:cNvGrpSpPr/>
          <p:nvPr/>
        </p:nvGrpSpPr>
        <p:grpSpPr>
          <a:xfrm>
            <a:off x="-696258" y="-1193133"/>
            <a:ext cx="7178388" cy="12095887"/>
            <a:chOff x="0" y="-57150"/>
            <a:chExt cx="1890604" cy="3185748"/>
          </a:xfrm>
        </p:grpSpPr>
        <p:sp>
          <p:nvSpPr>
            <p:cNvPr id="423" name="Google Shape;423;p3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4" name="Google Shape;424;p3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5" name="Google Shape;425;p3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6" name="Google Shape;426;p3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3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28" name="Google Shape;428;p37"/>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Understanding how AI works and how to identify</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099" y="-541691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3018959" y="4734437"/>
            <a:ext cx="12916942" cy="1881669"/>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Technical Literacy to Combat Disinformation</a:t>
            </a:r>
            <a:endParaRPr/>
          </a:p>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For Teachers</a:t>
            </a:r>
            <a:endParaRPr b="0" i="0" sz="3116" u="none" cap="none" strike="noStrike">
              <a:solidFill>
                <a:srgbClr val="012B1B"/>
              </a:solidFill>
              <a:latin typeface="Bricolage Grotesque"/>
              <a:ea typeface="Bricolage Grotesque"/>
              <a:cs typeface="Bricolage Grotesque"/>
              <a:sym typeface="Bricolage Grotesque"/>
            </a:endParaRPr>
          </a:p>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(about 4-6 hours)</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MODULE</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&amp; Franci Mikófalvy (ELTE)</a:t>
            </a:r>
            <a:endParaRPr b="0" i="1"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 name="Google Shape;116;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906" l="-514665" r="-108138"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8" name="Google Shape;118;p2"/>
          <p:cNvGrpSpPr/>
          <p:nvPr/>
        </p:nvGrpSpPr>
        <p:grpSpPr>
          <a:xfrm>
            <a:off x="11634460" y="9208469"/>
            <a:ext cx="841535" cy="978905"/>
            <a:chOff x="0" y="-38100"/>
            <a:chExt cx="171548" cy="199551"/>
          </a:xfrm>
        </p:grpSpPr>
        <p:sp>
          <p:nvSpPr>
            <p:cNvPr id="119" name="Google Shape;119;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 name="Google Shape;121;p2"/>
          <p:cNvGrpSpPr/>
          <p:nvPr/>
        </p:nvGrpSpPr>
        <p:grpSpPr>
          <a:xfrm>
            <a:off x="13329797" y="9781642"/>
            <a:ext cx="1455712" cy="582902"/>
            <a:chOff x="0" y="-38100"/>
            <a:chExt cx="296749" cy="118826"/>
          </a:xfrm>
        </p:grpSpPr>
        <p:sp>
          <p:nvSpPr>
            <p:cNvPr id="122" name="Google Shape;122;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 name="Google Shape;123;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 name="Google Shape;124;p2"/>
          <p:cNvGrpSpPr/>
          <p:nvPr/>
        </p:nvGrpSpPr>
        <p:grpSpPr>
          <a:xfrm>
            <a:off x="17589122" y="8110979"/>
            <a:ext cx="828587" cy="996659"/>
            <a:chOff x="0" y="-38100"/>
            <a:chExt cx="168909" cy="203170"/>
          </a:xfrm>
        </p:grpSpPr>
        <p:sp>
          <p:nvSpPr>
            <p:cNvPr id="125" name="Google Shape;125;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 name="Google Shape;126;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 name="Google Shape;127;p2"/>
          <p:cNvGrpSpPr/>
          <p:nvPr/>
        </p:nvGrpSpPr>
        <p:grpSpPr>
          <a:xfrm>
            <a:off x="17140037" y="9298379"/>
            <a:ext cx="828587" cy="996659"/>
            <a:chOff x="0" y="-38100"/>
            <a:chExt cx="168909" cy="203170"/>
          </a:xfrm>
        </p:grpSpPr>
        <p:sp>
          <p:nvSpPr>
            <p:cNvPr id="128" name="Google Shape;12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 name="Google Shape;12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0" name="Google Shape;130;p2"/>
          <p:cNvGrpSpPr/>
          <p:nvPr/>
        </p:nvGrpSpPr>
        <p:grpSpPr>
          <a:xfrm>
            <a:off x="10530989" y="9659703"/>
            <a:ext cx="543464" cy="733487"/>
            <a:chOff x="0" y="-38100"/>
            <a:chExt cx="110786" cy="149523"/>
          </a:xfrm>
        </p:grpSpPr>
        <p:sp>
          <p:nvSpPr>
            <p:cNvPr id="131" name="Google Shape;131;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3" name="Google Shape;133;p2"/>
          <p:cNvGrpSpPr/>
          <p:nvPr/>
        </p:nvGrpSpPr>
        <p:grpSpPr>
          <a:xfrm>
            <a:off x="16096089" y="9757855"/>
            <a:ext cx="630570" cy="537183"/>
            <a:chOff x="0" y="-38100"/>
            <a:chExt cx="128543" cy="109506"/>
          </a:xfrm>
        </p:grpSpPr>
        <p:sp>
          <p:nvSpPr>
            <p:cNvPr id="134" name="Google Shape;134;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 name="Google Shape;135;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 name="Google Shape;136;p2"/>
          <p:cNvGrpSpPr/>
          <p:nvPr/>
        </p:nvGrpSpPr>
        <p:grpSpPr>
          <a:xfrm>
            <a:off x="0" y="-112458"/>
            <a:ext cx="315272" cy="786776"/>
            <a:chOff x="0" y="-38100"/>
            <a:chExt cx="82450" cy="205757"/>
          </a:xfrm>
        </p:grpSpPr>
        <p:sp>
          <p:nvSpPr>
            <p:cNvPr id="137" name="Google Shape;137;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 name="Google Shape;139;p2"/>
          <p:cNvGrpSpPr/>
          <p:nvPr/>
        </p:nvGrpSpPr>
        <p:grpSpPr>
          <a:xfrm>
            <a:off x="0" y="1116904"/>
            <a:ext cx="503883" cy="1931922"/>
            <a:chOff x="0" y="-38100"/>
            <a:chExt cx="131775" cy="505235"/>
          </a:xfrm>
        </p:grpSpPr>
        <p:sp>
          <p:nvSpPr>
            <p:cNvPr id="140" name="Google Shape;140;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2" name="Google Shape;142;p2"/>
          <p:cNvGrpSpPr/>
          <p:nvPr/>
        </p:nvGrpSpPr>
        <p:grpSpPr>
          <a:xfrm>
            <a:off x="790770" y="-112458"/>
            <a:ext cx="1427175" cy="786776"/>
            <a:chOff x="0" y="-38100"/>
            <a:chExt cx="373234" cy="205757"/>
          </a:xfrm>
        </p:grpSpPr>
        <p:sp>
          <p:nvSpPr>
            <p:cNvPr id="143" name="Google Shape;143;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3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Understanding how AI works &amp; the ethics of AI</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434" name="Google Shape;434;p38"/>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 “learns” and makes decisions.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AI is not autonomous—it reflects human inputs, training data, and limitations.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ethical implications: bias, misinformation, responsibility.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strategies for helping students critically assess AI-generated content.</a:t>
            </a:r>
            <a:endParaRPr/>
          </a:p>
        </p:txBody>
      </p:sp>
      <p:sp>
        <p:nvSpPr>
          <p:cNvPr id="435" name="Google Shape;435;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36" name="Google Shape;436;p38"/>
          <p:cNvGrpSpPr/>
          <p:nvPr/>
        </p:nvGrpSpPr>
        <p:grpSpPr>
          <a:xfrm>
            <a:off x="790770" y="-112458"/>
            <a:ext cx="1427175" cy="786776"/>
            <a:chOff x="0" y="-38100"/>
            <a:chExt cx="373234" cy="205757"/>
          </a:xfrm>
        </p:grpSpPr>
        <p:sp>
          <p:nvSpPr>
            <p:cNvPr id="437" name="Google Shape;437;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8" name="Google Shape;438;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9" name="Google Shape;439;p38"/>
          <p:cNvGrpSpPr/>
          <p:nvPr/>
        </p:nvGrpSpPr>
        <p:grpSpPr>
          <a:xfrm>
            <a:off x="0" y="-112458"/>
            <a:ext cx="315272" cy="786776"/>
            <a:chOff x="0" y="-38100"/>
            <a:chExt cx="82450" cy="205757"/>
          </a:xfrm>
        </p:grpSpPr>
        <p:sp>
          <p:nvSpPr>
            <p:cNvPr id="440" name="Google Shape;440;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1" name="Google Shape;441;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2" name="Google Shape;442;p38"/>
          <p:cNvGrpSpPr/>
          <p:nvPr/>
        </p:nvGrpSpPr>
        <p:grpSpPr>
          <a:xfrm>
            <a:off x="0" y="1116904"/>
            <a:ext cx="503883" cy="1931922"/>
            <a:chOff x="0" y="-38100"/>
            <a:chExt cx="131775" cy="505235"/>
          </a:xfrm>
        </p:grpSpPr>
        <p:sp>
          <p:nvSpPr>
            <p:cNvPr id="443" name="Google Shape;443;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4" name="Google Shape;444;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45" name="Google Shape;445;p38"/>
          <p:cNvPicPr preferRelativeResize="0"/>
          <p:nvPr/>
        </p:nvPicPr>
        <p:blipFill rotWithShape="1">
          <a:blip r:embed="rId4">
            <a:alphaModFix/>
          </a:blip>
          <a:srcRect b="0" l="0" r="0" t="0"/>
          <a:stretch/>
        </p:blipFill>
        <p:spPr>
          <a:xfrm>
            <a:off x="503883" y="3048822"/>
            <a:ext cx="6502400" cy="6502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39"/>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 “learns” and makes decisions.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AI is not autonomous—it reflects human inputs, training data, and limitations.</a:t>
            </a:r>
            <a:endParaRPr/>
          </a:p>
        </p:txBody>
      </p:sp>
      <p:sp>
        <p:nvSpPr>
          <p:cNvPr id="451" name="Google Shape;451;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2" name="Google Shape;452;p39"/>
          <p:cNvGrpSpPr/>
          <p:nvPr/>
        </p:nvGrpSpPr>
        <p:grpSpPr>
          <a:xfrm>
            <a:off x="790770" y="-112458"/>
            <a:ext cx="1427175" cy="786776"/>
            <a:chOff x="0" y="-38100"/>
            <a:chExt cx="373234" cy="205757"/>
          </a:xfrm>
        </p:grpSpPr>
        <p:sp>
          <p:nvSpPr>
            <p:cNvPr id="453" name="Google Shape;453;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4" name="Google Shape;454;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5" name="Google Shape;455;p39"/>
          <p:cNvGrpSpPr/>
          <p:nvPr/>
        </p:nvGrpSpPr>
        <p:grpSpPr>
          <a:xfrm>
            <a:off x="0" y="-112458"/>
            <a:ext cx="315272" cy="786776"/>
            <a:chOff x="0" y="-38100"/>
            <a:chExt cx="82450" cy="205757"/>
          </a:xfrm>
        </p:grpSpPr>
        <p:sp>
          <p:nvSpPr>
            <p:cNvPr id="456" name="Google Shape;456;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7" name="Google Shape;457;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8" name="Google Shape;458;p39"/>
          <p:cNvGrpSpPr/>
          <p:nvPr/>
        </p:nvGrpSpPr>
        <p:grpSpPr>
          <a:xfrm>
            <a:off x="0" y="1116904"/>
            <a:ext cx="503883" cy="1931922"/>
            <a:chOff x="0" y="-38100"/>
            <a:chExt cx="131775" cy="505235"/>
          </a:xfrm>
        </p:grpSpPr>
        <p:sp>
          <p:nvSpPr>
            <p:cNvPr id="459" name="Google Shape;459;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0" name="Google Shape;460;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61" name="Google Shape;461;p39"/>
          <p:cNvPicPr preferRelativeResize="0"/>
          <p:nvPr/>
        </p:nvPicPr>
        <p:blipFill rotWithShape="1">
          <a:blip r:embed="rId4">
            <a:alphaModFix/>
          </a:blip>
          <a:srcRect b="0" l="0" r="0" t="0"/>
          <a:stretch/>
        </p:blipFill>
        <p:spPr>
          <a:xfrm>
            <a:off x="517901" y="1826243"/>
            <a:ext cx="5339974" cy="8009961"/>
          </a:xfrm>
          <a:prstGeom prst="rect">
            <a:avLst/>
          </a:prstGeom>
          <a:noFill/>
          <a:ln>
            <a:noFill/>
          </a:ln>
        </p:spPr>
      </p:pic>
      <p:sp>
        <p:nvSpPr>
          <p:cNvPr id="462" name="Google Shape;462;p39"/>
          <p:cNvSpPr/>
          <p:nvPr/>
        </p:nvSpPr>
        <p:spPr>
          <a:xfrm rot="-2103240">
            <a:off x="5530609" y="3842097"/>
            <a:ext cx="160813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5400" u="none" cap="none" strike="noStrike">
                <a:solidFill>
                  <a:schemeClr val="accent3"/>
                </a:solidFill>
                <a:latin typeface="Arial"/>
                <a:ea typeface="Arial"/>
                <a:cs typeface="Arial"/>
                <a:sym typeface="Arial"/>
              </a:rPr>
              <a:t>NN</a:t>
            </a:r>
            <a:r>
              <a:rPr b="1" i="0" lang="en-US" sz="5400" u="none" cap="none" strike="noStrike">
                <a:solidFill>
                  <a:srgbClr val="000000"/>
                </a:solidFill>
                <a:latin typeface="Arial"/>
                <a:ea typeface="Arial"/>
                <a:cs typeface="Arial"/>
                <a:sym typeface="Arial"/>
              </a:rPr>
              <a: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40"/>
          <p:cNvSpPr txBox="1"/>
          <p:nvPr>
            <p:ph idx="1" type="subTitle"/>
          </p:nvPr>
        </p:nvSpPr>
        <p:spPr>
          <a:xfrm>
            <a:off x="7258050" y="3048822"/>
            <a:ext cx="10183788" cy="6032269"/>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ethical implications: bias, misinformation, responsibility.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strategies for helping students critically assess AI-generated content.</a:t>
            </a:r>
            <a:endParaRPr/>
          </a:p>
        </p:txBody>
      </p:sp>
      <p:sp>
        <p:nvSpPr>
          <p:cNvPr id="468" name="Google Shape;468;p4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69" name="Google Shape;469;p40"/>
          <p:cNvGrpSpPr/>
          <p:nvPr/>
        </p:nvGrpSpPr>
        <p:grpSpPr>
          <a:xfrm>
            <a:off x="790770" y="-112458"/>
            <a:ext cx="1427175" cy="786776"/>
            <a:chOff x="0" y="-38100"/>
            <a:chExt cx="373234" cy="205757"/>
          </a:xfrm>
        </p:grpSpPr>
        <p:sp>
          <p:nvSpPr>
            <p:cNvPr id="470" name="Google Shape;470;p4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1" name="Google Shape;471;p4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2" name="Google Shape;472;p40"/>
          <p:cNvGrpSpPr/>
          <p:nvPr/>
        </p:nvGrpSpPr>
        <p:grpSpPr>
          <a:xfrm>
            <a:off x="0" y="-112458"/>
            <a:ext cx="315272" cy="786776"/>
            <a:chOff x="0" y="-38100"/>
            <a:chExt cx="82450" cy="205757"/>
          </a:xfrm>
        </p:grpSpPr>
        <p:sp>
          <p:nvSpPr>
            <p:cNvPr id="473" name="Google Shape;473;p4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4" name="Google Shape;474;p4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5" name="Google Shape;475;p40"/>
          <p:cNvGrpSpPr/>
          <p:nvPr/>
        </p:nvGrpSpPr>
        <p:grpSpPr>
          <a:xfrm>
            <a:off x="0" y="1116904"/>
            <a:ext cx="503883" cy="1931922"/>
            <a:chOff x="0" y="-38100"/>
            <a:chExt cx="131775" cy="505235"/>
          </a:xfrm>
        </p:grpSpPr>
        <p:sp>
          <p:nvSpPr>
            <p:cNvPr id="476" name="Google Shape;476;p4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7" name="Google Shape;477;p4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A képen szöveg, Emberi arc, rajzfilm, Képregények látható&#10;&#10;Előfordulhat, hogy az AI által létrehozott tartalom helytelen." id="478" name="Google Shape;478;p40"/>
          <p:cNvPicPr preferRelativeResize="0"/>
          <p:nvPr/>
        </p:nvPicPr>
        <p:blipFill rotWithShape="1">
          <a:blip r:embed="rId4">
            <a:alphaModFix/>
          </a:blip>
          <a:srcRect b="0" l="0" r="0" t="0"/>
          <a:stretch/>
        </p:blipFill>
        <p:spPr>
          <a:xfrm>
            <a:off x="600063" y="1826243"/>
            <a:ext cx="5514987" cy="827248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41"/>
          <p:cNvSpPr txBox="1"/>
          <p:nvPr>
            <p:ph idx="1" type="subTitle"/>
          </p:nvPr>
        </p:nvSpPr>
        <p:spPr>
          <a:xfrm>
            <a:off x="7086600" y="2218734"/>
            <a:ext cx="10355238" cy="53536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Analyse how biased datasets and non-inclusive AI systems can generate false narratives, skew perceptions, and inadvertently spread disinformation. They’ll learn to identify bias, test inclusive models, and design inclusive pedagogy.</a:t>
            </a:r>
            <a:endParaRPr/>
          </a:p>
        </p:txBody>
      </p:sp>
      <p:sp>
        <p:nvSpPr>
          <p:cNvPr id="484" name="Google Shape;484;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5" name="Google Shape;485;p41"/>
          <p:cNvGrpSpPr/>
          <p:nvPr/>
        </p:nvGrpSpPr>
        <p:grpSpPr>
          <a:xfrm>
            <a:off x="790770" y="-112458"/>
            <a:ext cx="1427175" cy="786776"/>
            <a:chOff x="0" y="-38100"/>
            <a:chExt cx="373234" cy="205757"/>
          </a:xfrm>
        </p:grpSpPr>
        <p:sp>
          <p:nvSpPr>
            <p:cNvPr id="486" name="Google Shape;486;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7" name="Google Shape;487;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8" name="Google Shape;488;p41"/>
          <p:cNvGrpSpPr/>
          <p:nvPr/>
        </p:nvGrpSpPr>
        <p:grpSpPr>
          <a:xfrm>
            <a:off x="0" y="-112458"/>
            <a:ext cx="315272" cy="786776"/>
            <a:chOff x="0" y="-38100"/>
            <a:chExt cx="82450" cy="205757"/>
          </a:xfrm>
        </p:grpSpPr>
        <p:sp>
          <p:nvSpPr>
            <p:cNvPr id="489" name="Google Shape;489;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0" name="Google Shape;490;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1" name="Google Shape;491;p41"/>
          <p:cNvGrpSpPr/>
          <p:nvPr/>
        </p:nvGrpSpPr>
        <p:grpSpPr>
          <a:xfrm>
            <a:off x="0" y="1116904"/>
            <a:ext cx="503883" cy="1931922"/>
            <a:chOff x="0" y="-38100"/>
            <a:chExt cx="131775" cy="505235"/>
          </a:xfrm>
        </p:grpSpPr>
        <p:sp>
          <p:nvSpPr>
            <p:cNvPr id="492" name="Google Shape;492;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3" name="Google Shape;493;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4" name="Google Shape;494;p41"/>
          <p:cNvPicPr preferRelativeResize="0"/>
          <p:nvPr/>
        </p:nvPicPr>
        <p:blipFill rotWithShape="1">
          <a:blip r:embed="rId4">
            <a:alphaModFix/>
          </a:blip>
          <a:srcRect b="0" l="0" r="0" t="0"/>
          <a:stretch/>
        </p:blipFill>
        <p:spPr>
          <a:xfrm>
            <a:off x="0" y="3077470"/>
            <a:ext cx="7086600" cy="47244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4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0" name="Google Shape;500;p4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1" name="Google Shape;501;p4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2" name="Google Shape;502;p42"/>
          <p:cNvGrpSpPr/>
          <p:nvPr/>
        </p:nvGrpSpPr>
        <p:grpSpPr>
          <a:xfrm>
            <a:off x="6111849" y="2794410"/>
            <a:ext cx="7685891" cy="2168895"/>
            <a:chOff x="0" y="-47625"/>
            <a:chExt cx="1484188" cy="418826"/>
          </a:xfrm>
        </p:grpSpPr>
        <p:sp>
          <p:nvSpPr>
            <p:cNvPr id="503" name="Google Shape;503;p4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4" name="Google Shape;504;p4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5" name="Google Shape;505;p42"/>
          <p:cNvGrpSpPr/>
          <p:nvPr/>
        </p:nvGrpSpPr>
        <p:grpSpPr>
          <a:xfrm>
            <a:off x="-696258" y="-1193133"/>
            <a:ext cx="7178388" cy="12095887"/>
            <a:chOff x="0" y="-57150"/>
            <a:chExt cx="1890604" cy="3185748"/>
          </a:xfrm>
        </p:grpSpPr>
        <p:sp>
          <p:nvSpPr>
            <p:cNvPr id="506" name="Google Shape;506;p4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7" name="Google Shape;507;p4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08" name="Google Shape;508;p4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9" name="Google Shape;509;p4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0" name="Google Shape;510;p4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511" name="Google Shape;511;p42"/>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How does cybersecurity awareness help?</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Password puzzle: How your Weak login </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becomes a weapon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17" name="Google Shape;517;p43"/>
          <p:cNvSpPr txBox="1"/>
          <p:nvPr>
            <p:ph idx="1" type="subTitle"/>
          </p:nvPr>
        </p:nvSpPr>
        <p:spPr>
          <a:xfrm>
            <a:off x="7229474" y="2218734"/>
            <a:ext cx="102123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the principles of strong password creation and management.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Recognize how poor credentials can lead to account compromise and be exploited in disinformation campaigns.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strategies and classroom activities to teach students password hygiene and account responsibility.</a:t>
            </a:r>
            <a:endParaRPr/>
          </a:p>
        </p:txBody>
      </p:sp>
      <p:sp>
        <p:nvSpPr>
          <p:cNvPr id="518" name="Google Shape;518;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9" name="Google Shape;519;p43"/>
          <p:cNvGrpSpPr/>
          <p:nvPr/>
        </p:nvGrpSpPr>
        <p:grpSpPr>
          <a:xfrm>
            <a:off x="790770" y="-112458"/>
            <a:ext cx="1427175" cy="786776"/>
            <a:chOff x="0" y="-38100"/>
            <a:chExt cx="373234" cy="205757"/>
          </a:xfrm>
        </p:grpSpPr>
        <p:sp>
          <p:nvSpPr>
            <p:cNvPr id="520" name="Google Shape;520;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1" name="Google Shape;521;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2" name="Google Shape;522;p43"/>
          <p:cNvGrpSpPr/>
          <p:nvPr/>
        </p:nvGrpSpPr>
        <p:grpSpPr>
          <a:xfrm>
            <a:off x="0" y="-112458"/>
            <a:ext cx="315272" cy="786776"/>
            <a:chOff x="0" y="-38100"/>
            <a:chExt cx="82450" cy="205757"/>
          </a:xfrm>
        </p:grpSpPr>
        <p:sp>
          <p:nvSpPr>
            <p:cNvPr id="523" name="Google Shape;523;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4" name="Google Shape;524;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5" name="Google Shape;525;p43"/>
          <p:cNvGrpSpPr/>
          <p:nvPr/>
        </p:nvGrpSpPr>
        <p:grpSpPr>
          <a:xfrm>
            <a:off x="0" y="1116904"/>
            <a:ext cx="503883" cy="1931922"/>
            <a:chOff x="0" y="-38100"/>
            <a:chExt cx="131775" cy="505235"/>
          </a:xfrm>
        </p:grpSpPr>
        <p:sp>
          <p:nvSpPr>
            <p:cNvPr id="526" name="Google Shape;526;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7" name="Google Shape;527;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28" name="Google Shape;528;p43"/>
          <p:cNvPicPr preferRelativeResize="0"/>
          <p:nvPr/>
        </p:nvPicPr>
        <p:blipFill rotWithShape="1">
          <a:blip r:embed="rId4">
            <a:alphaModFix/>
          </a:blip>
          <a:srcRect b="0" l="0" r="0" t="0"/>
          <a:stretch/>
        </p:blipFill>
        <p:spPr>
          <a:xfrm>
            <a:off x="503883" y="2082863"/>
            <a:ext cx="5182542" cy="777381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4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Jeopardising security</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34" name="Google Shape;534;p44"/>
          <p:cNvSpPr txBox="1"/>
          <p:nvPr>
            <p:ph idx="1" type="subTitle"/>
          </p:nvPr>
        </p:nvSpPr>
        <p:spPr>
          <a:xfrm>
            <a:off x="7267291" y="2218733"/>
            <a:ext cx="103266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Identify how online tools (quizzes, forms, games) gather personal data—intentionally or not.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Recognize how such data can be exploited for disinformation or phishing attacks.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Develop practices and classroom strategies for promoting safe digital behaviour.</a:t>
            </a:r>
            <a:endParaRPr/>
          </a:p>
        </p:txBody>
      </p:sp>
      <p:sp>
        <p:nvSpPr>
          <p:cNvPr id="535" name="Google Shape;535;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6" name="Google Shape;536;p44"/>
          <p:cNvGrpSpPr/>
          <p:nvPr/>
        </p:nvGrpSpPr>
        <p:grpSpPr>
          <a:xfrm>
            <a:off x="790770" y="-112458"/>
            <a:ext cx="1427175" cy="786776"/>
            <a:chOff x="0" y="-38100"/>
            <a:chExt cx="373234" cy="205757"/>
          </a:xfrm>
        </p:grpSpPr>
        <p:sp>
          <p:nvSpPr>
            <p:cNvPr id="537" name="Google Shape;537;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8" name="Google Shape;538;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9" name="Google Shape;539;p44"/>
          <p:cNvGrpSpPr/>
          <p:nvPr/>
        </p:nvGrpSpPr>
        <p:grpSpPr>
          <a:xfrm>
            <a:off x="0" y="-112458"/>
            <a:ext cx="315272" cy="786776"/>
            <a:chOff x="0" y="-38100"/>
            <a:chExt cx="82450" cy="205757"/>
          </a:xfrm>
        </p:grpSpPr>
        <p:sp>
          <p:nvSpPr>
            <p:cNvPr id="540" name="Google Shape;540;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1" name="Google Shape;541;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2" name="Google Shape;542;p44"/>
          <p:cNvGrpSpPr/>
          <p:nvPr/>
        </p:nvGrpSpPr>
        <p:grpSpPr>
          <a:xfrm>
            <a:off x="0" y="1116904"/>
            <a:ext cx="503883" cy="1931922"/>
            <a:chOff x="0" y="-38100"/>
            <a:chExt cx="131775" cy="505235"/>
          </a:xfrm>
        </p:grpSpPr>
        <p:sp>
          <p:nvSpPr>
            <p:cNvPr id="543" name="Google Shape;543;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4" name="Google Shape;544;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45" name="Google Shape;545;p44"/>
          <p:cNvPicPr preferRelativeResize="0"/>
          <p:nvPr/>
        </p:nvPicPr>
        <p:blipFill rotWithShape="1">
          <a:blip r:embed="rId4">
            <a:alphaModFix/>
          </a:blip>
          <a:srcRect b="0" l="0" r="0" t="0"/>
          <a:stretch/>
        </p:blipFill>
        <p:spPr>
          <a:xfrm>
            <a:off x="558329" y="2330154"/>
            <a:ext cx="6502400" cy="65024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4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Mastering platform safeguards to disrupt disinformation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51" name="Google Shape;551;p45"/>
          <p:cNvSpPr txBox="1"/>
          <p:nvPr>
            <p:ph idx="1" type="subTitle"/>
          </p:nvPr>
        </p:nvSpPr>
        <p:spPr>
          <a:xfrm>
            <a:off x="7286624" y="2218734"/>
            <a:ext cx="1015521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to identify and respond to misinformation/disinformation on social media and messaging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to use platform safeguards (e.g., reporting, blocking, flagging).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integrating these tools into digital literacy instruction with students.</a:t>
            </a:r>
            <a:endParaRPr/>
          </a:p>
        </p:txBody>
      </p:sp>
      <p:sp>
        <p:nvSpPr>
          <p:cNvPr id="552" name="Google Shape;552;p4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3" name="Google Shape;553;p45"/>
          <p:cNvGrpSpPr/>
          <p:nvPr/>
        </p:nvGrpSpPr>
        <p:grpSpPr>
          <a:xfrm>
            <a:off x="790770" y="-112458"/>
            <a:ext cx="1427175" cy="786776"/>
            <a:chOff x="0" y="-38100"/>
            <a:chExt cx="373234" cy="205757"/>
          </a:xfrm>
        </p:grpSpPr>
        <p:sp>
          <p:nvSpPr>
            <p:cNvPr id="554" name="Google Shape;554;p4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5" name="Google Shape;555;p4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6" name="Google Shape;556;p45"/>
          <p:cNvGrpSpPr/>
          <p:nvPr/>
        </p:nvGrpSpPr>
        <p:grpSpPr>
          <a:xfrm>
            <a:off x="0" y="-112458"/>
            <a:ext cx="315272" cy="786776"/>
            <a:chOff x="0" y="-38100"/>
            <a:chExt cx="82450" cy="205757"/>
          </a:xfrm>
        </p:grpSpPr>
        <p:sp>
          <p:nvSpPr>
            <p:cNvPr id="557" name="Google Shape;557;p4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8" name="Google Shape;558;p4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9" name="Google Shape;559;p45"/>
          <p:cNvGrpSpPr/>
          <p:nvPr/>
        </p:nvGrpSpPr>
        <p:grpSpPr>
          <a:xfrm>
            <a:off x="0" y="1116904"/>
            <a:ext cx="503883" cy="1931922"/>
            <a:chOff x="0" y="-38100"/>
            <a:chExt cx="131775" cy="505235"/>
          </a:xfrm>
        </p:grpSpPr>
        <p:sp>
          <p:nvSpPr>
            <p:cNvPr id="560" name="Google Shape;560;p4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1" name="Google Shape;561;p4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2" name="Google Shape;562;p45"/>
          <p:cNvPicPr preferRelativeResize="0"/>
          <p:nvPr/>
        </p:nvPicPr>
        <p:blipFill rotWithShape="1">
          <a:blip r:embed="rId4">
            <a:alphaModFix/>
          </a:blip>
          <a:srcRect b="0" l="0" r="0" t="0"/>
          <a:stretch/>
        </p:blipFill>
        <p:spPr>
          <a:xfrm>
            <a:off x="644053" y="2330154"/>
            <a:ext cx="6502400" cy="65024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4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Checking origin of email (phishing &amp; disinformation)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68" name="Google Shape;568;p46"/>
          <p:cNvSpPr txBox="1"/>
          <p:nvPr>
            <p:ph idx="1" type="subTitle"/>
          </p:nvPr>
        </p:nvSpPr>
        <p:spPr>
          <a:xfrm>
            <a:off x="7203603" y="2330154"/>
            <a:ext cx="10326663"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to identify and respond to misinformation/disinformation on social media and messaging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to use platform safeguards (e.g., reporting, blocking, flagging).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integrating these tools into digital literacy instruction with students.</a:t>
            </a:r>
            <a:endParaRPr/>
          </a:p>
        </p:txBody>
      </p:sp>
      <p:sp>
        <p:nvSpPr>
          <p:cNvPr id="569" name="Google Shape;569;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0" name="Google Shape;570;p46"/>
          <p:cNvGrpSpPr/>
          <p:nvPr/>
        </p:nvGrpSpPr>
        <p:grpSpPr>
          <a:xfrm>
            <a:off x="790770" y="-112458"/>
            <a:ext cx="1427175" cy="786776"/>
            <a:chOff x="0" y="-38100"/>
            <a:chExt cx="373234" cy="205757"/>
          </a:xfrm>
        </p:grpSpPr>
        <p:sp>
          <p:nvSpPr>
            <p:cNvPr id="571" name="Google Shape;571;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2" name="Google Shape;572;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3" name="Google Shape;573;p46"/>
          <p:cNvGrpSpPr/>
          <p:nvPr/>
        </p:nvGrpSpPr>
        <p:grpSpPr>
          <a:xfrm>
            <a:off x="0" y="-112458"/>
            <a:ext cx="315272" cy="786776"/>
            <a:chOff x="0" y="-38100"/>
            <a:chExt cx="82450" cy="205757"/>
          </a:xfrm>
        </p:grpSpPr>
        <p:sp>
          <p:nvSpPr>
            <p:cNvPr id="574" name="Google Shape;574;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5" name="Google Shape;575;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6" name="Google Shape;576;p46"/>
          <p:cNvGrpSpPr/>
          <p:nvPr/>
        </p:nvGrpSpPr>
        <p:grpSpPr>
          <a:xfrm>
            <a:off x="0" y="1116904"/>
            <a:ext cx="503883" cy="1931922"/>
            <a:chOff x="0" y="-38100"/>
            <a:chExt cx="131775" cy="505235"/>
          </a:xfrm>
        </p:grpSpPr>
        <p:sp>
          <p:nvSpPr>
            <p:cNvPr id="577" name="Google Shape;577;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8" name="Google Shape;578;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79" name="Google Shape;579;p46"/>
          <p:cNvPicPr preferRelativeResize="0"/>
          <p:nvPr/>
        </p:nvPicPr>
        <p:blipFill rotWithShape="1">
          <a:blip r:embed="rId4">
            <a:alphaModFix/>
          </a:blip>
          <a:srcRect b="0" l="0" r="0" t="0"/>
          <a:stretch/>
        </p:blipFill>
        <p:spPr>
          <a:xfrm>
            <a:off x="558328" y="2330154"/>
            <a:ext cx="6502400" cy="6502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4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Recognising emotional manipulation</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585" name="Google Shape;585;p47"/>
          <p:cNvSpPr txBox="1"/>
          <p:nvPr>
            <p:ph idx="1" type="subTitle"/>
          </p:nvPr>
        </p:nvSpPr>
        <p:spPr>
          <a:xfrm>
            <a:off x="7229476" y="2218734"/>
            <a:ext cx="102123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Experience how AI-amplified emotional content exploits biases—and discuss how to teach this to young students.</a:t>
            </a:r>
            <a:endParaRPr/>
          </a:p>
        </p:txBody>
      </p:sp>
      <p:sp>
        <p:nvSpPr>
          <p:cNvPr id="586" name="Google Shape;586;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7" name="Google Shape;587;p47"/>
          <p:cNvGrpSpPr/>
          <p:nvPr/>
        </p:nvGrpSpPr>
        <p:grpSpPr>
          <a:xfrm>
            <a:off x="790770" y="-112458"/>
            <a:ext cx="1427175" cy="786776"/>
            <a:chOff x="0" y="-38100"/>
            <a:chExt cx="373234" cy="205757"/>
          </a:xfrm>
        </p:grpSpPr>
        <p:sp>
          <p:nvSpPr>
            <p:cNvPr id="588" name="Google Shape;588;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9" name="Google Shape;589;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0" name="Google Shape;590;p47"/>
          <p:cNvGrpSpPr/>
          <p:nvPr/>
        </p:nvGrpSpPr>
        <p:grpSpPr>
          <a:xfrm>
            <a:off x="0" y="-112458"/>
            <a:ext cx="315272" cy="786776"/>
            <a:chOff x="0" y="-38100"/>
            <a:chExt cx="82450" cy="205757"/>
          </a:xfrm>
        </p:grpSpPr>
        <p:sp>
          <p:nvSpPr>
            <p:cNvPr id="591" name="Google Shape;591;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2" name="Google Shape;592;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3" name="Google Shape;593;p47"/>
          <p:cNvGrpSpPr/>
          <p:nvPr/>
        </p:nvGrpSpPr>
        <p:grpSpPr>
          <a:xfrm>
            <a:off x="0" y="1116904"/>
            <a:ext cx="503883" cy="1931922"/>
            <a:chOff x="0" y="-38100"/>
            <a:chExt cx="131775" cy="505235"/>
          </a:xfrm>
        </p:grpSpPr>
        <p:sp>
          <p:nvSpPr>
            <p:cNvPr id="594" name="Google Shape;594;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5" name="Google Shape;595;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96" name="Google Shape;596;p47"/>
          <p:cNvPicPr preferRelativeResize="0"/>
          <p:nvPr/>
        </p:nvPicPr>
        <p:blipFill rotWithShape="1">
          <a:blip r:embed="rId4">
            <a:alphaModFix/>
          </a:blip>
          <a:srcRect b="0" l="0" r="0" t="0"/>
          <a:stretch/>
        </p:blipFill>
        <p:spPr>
          <a:xfrm>
            <a:off x="846162" y="2168588"/>
            <a:ext cx="5097438" cy="76461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General objectives of the module</a:t>
            </a:r>
            <a:endParaRPr b="1"/>
          </a:p>
        </p:txBody>
      </p:sp>
      <p:sp>
        <p:nvSpPr>
          <p:cNvPr id="150" name="Google Shape;150;p2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To gain competencies in AI &amp; cybersecurity for developing competencies in adolescents to become responsible digital citizens combating the spread of disinformation and learn practical strategies for navigating today’s complex information landscape.</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To develop competencies to supervise and guide digital activities for adolescents to</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the concept of disinformation</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how AI works and how to identify</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Understand how cybersecurity awareness can help</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Become responsible digital citizen</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Collaborate with schools and communities</a:t>
            </a:r>
            <a:endParaRPr/>
          </a:p>
        </p:txBody>
      </p:sp>
      <p:sp>
        <p:nvSpPr>
          <p:cNvPr id="151" name="Google Shape;151;p2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2" name="Google Shape;152;p24"/>
          <p:cNvGrpSpPr/>
          <p:nvPr/>
        </p:nvGrpSpPr>
        <p:grpSpPr>
          <a:xfrm>
            <a:off x="790770" y="-112458"/>
            <a:ext cx="1427175" cy="786776"/>
            <a:chOff x="0" y="-38100"/>
            <a:chExt cx="373234" cy="205757"/>
          </a:xfrm>
        </p:grpSpPr>
        <p:sp>
          <p:nvSpPr>
            <p:cNvPr id="153" name="Google Shape;153;p2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2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 name="Google Shape;155;p24"/>
          <p:cNvGrpSpPr/>
          <p:nvPr/>
        </p:nvGrpSpPr>
        <p:grpSpPr>
          <a:xfrm>
            <a:off x="0" y="-112458"/>
            <a:ext cx="315272" cy="786776"/>
            <a:chOff x="0" y="-38100"/>
            <a:chExt cx="82450" cy="205757"/>
          </a:xfrm>
        </p:grpSpPr>
        <p:sp>
          <p:nvSpPr>
            <p:cNvPr id="156" name="Google Shape;156;p2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p2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8" name="Google Shape;158;p24"/>
          <p:cNvGrpSpPr/>
          <p:nvPr/>
        </p:nvGrpSpPr>
        <p:grpSpPr>
          <a:xfrm>
            <a:off x="0" y="1116904"/>
            <a:ext cx="503883" cy="1931922"/>
            <a:chOff x="0" y="-38100"/>
            <a:chExt cx="131775" cy="505235"/>
          </a:xfrm>
        </p:grpSpPr>
        <p:sp>
          <p:nvSpPr>
            <p:cNvPr id="159" name="Google Shape;159;p2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2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4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Identifying bots</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02" name="Google Shape;602;p48"/>
          <p:cNvSpPr txBox="1"/>
          <p:nvPr>
            <p:ph idx="1" type="subTitle"/>
          </p:nvPr>
        </p:nvSpPr>
        <p:spPr>
          <a:xfrm>
            <a:off x="7207164" y="221671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bots operate and how they spread or amplify disinformation.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 practical techniques for identifying social media bots.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Develop classroom strategies to help students recognize and question bot content.</a:t>
            </a:r>
            <a:endParaRPr/>
          </a:p>
        </p:txBody>
      </p:sp>
      <p:sp>
        <p:nvSpPr>
          <p:cNvPr id="603" name="Google Shape;603;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04" name="Google Shape;604;p48"/>
          <p:cNvGrpSpPr/>
          <p:nvPr/>
        </p:nvGrpSpPr>
        <p:grpSpPr>
          <a:xfrm>
            <a:off x="790770" y="-112458"/>
            <a:ext cx="1427175" cy="786776"/>
            <a:chOff x="0" y="-38100"/>
            <a:chExt cx="373234" cy="205757"/>
          </a:xfrm>
        </p:grpSpPr>
        <p:sp>
          <p:nvSpPr>
            <p:cNvPr id="605" name="Google Shape;605;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6" name="Google Shape;606;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7" name="Google Shape;607;p48"/>
          <p:cNvGrpSpPr/>
          <p:nvPr/>
        </p:nvGrpSpPr>
        <p:grpSpPr>
          <a:xfrm>
            <a:off x="0" y="-112458"/>
            <a:ext cx="315272" cy="786776"/>
            <a:chOff x="0" y="-38100"/>
            <a:chExt cx="82450" cy="205757"/>
          </a:xfrm>
        </p:grpSpPr>
        <p:sp>
          <p:nvSpPr>
            <p:cNvPr id="608" name="Google Shape;608;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9" name="Google Shape;609;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0" name="Google Shape;610;p48"/>
          <p:cNvGrpSpPr/>
          <p:nvPr/>
        </p:nvGrpSpPr>
        <p:grpSpPr>
          <a:xfrm>
            <a:off x="0" y="1116904"/>
            <a:ext cx="503883" cy="1931922"/>
            <a:chOff x="0" y="-38100"/>
            <a:chExt cx="131775" cy="505235"/>
          </a:xfrm>
        </p:grpSpPr>
        <p:sp>
          <p:nvSpPr>
            <p:cNvPr id="611" name="Google Shape;611;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2" name="Google Shape;612;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13" name="Google Shape;613;p48"/>
          <p:cNvPicPr preferRelativeResize="0"/>
          <p:nvPr/>
        </p:nvPicPr>
        <p:blipFill rotWithShape="1">
          <a:blip r:embed="rId4">
            <a:alphaModFix/>
          </a:blip>
          <a:srcRect b="0" l="0" r="0" t="0"/>
          <a:stretch/>
        </p:blipFill>
        <p:spPr>
          <a:xfrm>
            <a:off x="527050" y="2218734"/>
            <a:ext cx="6502400" cy="65024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4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9" name="Google Shape;619;p49"/>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0" name="Google Shape;620;p49"/>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21" name="Google Shape;621;p49"/>
          <p:cNvGrpSpPr/>
          <p:nvPr/>
        </p:nvGrpSpPr>
        <p:grpSpPr>
          <a:xfrm>
            <a:off x="6111849" y="2794410"/>
            <a:ext cx="7685891" cy="2168895"/>
            <a:chOff x="0" y="-47625"/>
            <a:chExt cx="1484188" cy="418826"/>
          </a:xfrm>
        </p:grpSpPr>
        <p:sp>
          <p:nvSpPr>
            <p:cNvPr id="622" name="Google Shape;622;p4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3" name="Google Shape;623;p49"/>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4" name="Google Shape;624;p49"/>
          <p:cNvGrpSpPr/>
          <p:nvPr/>
        </p:nvGrpSpPr>
        <p:grpSpPr>
          <a:xfrm>
            <a:off x="-696258" y="-1193133"/>
            <a:ext cx="7178388" cy="12095887"/>
            <a:chOff x="0" y="-57150"/>
            <a:chExt cx="1890604" cy="3185748"/>
          </a:xfrm>
        </p:grpSpPr>
        <p:sp>
          <p:nvSpPr>
            <p:cNvPr id="625" name="Google Shape;625;p4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6" name="Google Shape;626;p49"/>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27" name="Google Shape;627;p4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8" name="Google Shape;628;p49"/>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9" name="Google Shape;629;p49"/>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630" name="Google Shape;630;p49"/>
          <p:cNvSpPr txBox="1"/>
          <p:nvPr/>
        </p:nvSpPr>
        <p:spPr>
          <a:xfrm>
            <a:off x="6482130" y="3300466"/>
            <a:ext cx="11258550" cy="3818931"/>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Cultivating responsible digital citizenship</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50"/>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Think before sharing</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636" name="Google Shape;636;p50"/>
          <p:cNvSpPr txBox="1"/>
          <p:nvPr>
            <p:ph idx="1" type="subTitle"/>
          </p:nvPr>
        </p:nvSpPr>
        <p:spPr>
          <a:xfrm>
            <a:off x="7143749" y="2218734"/>
            <a:ext cx="10298087" cy="75253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the principles of responsible digital behaviour and information sharing.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Build and critique a “Think before sharing” model to guide students.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techniques of “social correction” — constructive ways to respond to misinformation shared by peers.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Prepare to embed these strategies into student-facing lessons</a:t>
            </a:r>
            <a:endParaRPr/>
          </a:p>
        </p:txBody>
      </p:sp>
      <p:sp>
        <p:nvSpPr>
          <p:cNvPr id="637" name="Google Shape;637;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38" name="Google Shape;638;p50"/>
          <p:cNvGrpSpPr/>
          <p:nvPr/>
        </p:nvGrpSpPr>
        <p:grpSpPr>
          <a:xfrm>
            <a:off x="790770" y="-112458"/>
            <a:ext cx="1427175" cy="786776"/>
            <a:chOff x="0" y="-38100"/>
            <a:chExt cx="373234" cy="205757"/>
          </a:xfrm>
        </p:grpSpPr>
        <p:sp>
          <p:nvSpPr>
            <p:cNvPr id="639" name="Google Shape;639;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0" name="Google Shape;640;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1" name="Google Shape;641;p50"/>
          <p:cNvGrpSpPr/>
          <p:nvPr/>
        </p:nvGrpSpPr>
        <p:grpSpPr>
          <a:xfrm>
            <a:off x="0" y="-112458"/>
            <a:ext cx="315272" cy="786776"/>
            <a:chOff x="0" y="-38100"/>
            <a:chExt cx="82450" cy="205757"/>
          </a:xfrm>
        </p:grpSpPr>
        <p:sp>
          <p:nvSpPr>
            <p:cNvPr id="642" name="Google Shape;642;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3" name="Google Shape;643;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4" name="Google Shape;644;p50"/>
          <p:cNvGrpSpPr/>
          <p:nvPr/>
        </p:nvGrpSpPr>
        <p:grpSpPr>
          <a:xfrm>
            <a:off x="0" y="1116904"/>
            <a:ext cx="503883" cy="1931922"/>
            <a:chOff x="0" y="-38100"/>
            <a:chExt cx="131775" cy="505235"/>
          </a:xfrm>
        </p:grpSpPr>
        <p:sp>
          <p:nvSpPr>
            <p:cNvPr id="645" name="Google Shape;645;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6" name="Google Shape;646;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47" name="Google Shape;647;p50"/>
          <p:cNvPicPr preferRelativeResize="0"/>
          <p:nvPr/>
        </p:nvPicPr>
        <p:blipFill rotWithShape="1">
          <a:blip r:embed="rId4">
            <a:alphaModFix/>
          </a:blip>
          <a:srcRect b="0" l="0" r="0" t="0"/>
          <a:stretch/>
        </p:blipFill>
        <p:spPr>
          <a:xfrm>
            <a:off x="572616" y="2082863"/>
            <a:ext cx="5313834" cy="797075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51"/>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Netiquette </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(Promoting respectful online communication)</a:t>
            </a:r>
            <a:endParaRPr/>
          </a:p>
        </p:txBody>
      </p:sp>
      <p:sp>
        <p:nvSpPr>
          <p:cNvPr id="653" name="Google Shape;653;p51"/>
          <p:cNvSpPr txBox="1"/>
          <p:nvPr>
            <p:ph idx="1" type="subTitle"/>
          </p:nvPr>
        </p:nvSpPr>
        <p:spPr>
          <a:xfrm>
            <a:off x="7176753" y="2248704"/>
            <a:ext cx="103552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key principles of netiquette (network etiquette).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applying netiquette to real classroom and disinformation scenarios.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Reflect on how to teach students to promote respectful, thoughtful online communication.</a:t>
            </a:r>
            <a:endParaRPr/>
          </a:p>
        </p:txBody>
      </p:sp>
      <p:sp>
        <p:nvSpPr>
          <p:cNvPr id="654" name="Google Shape;654;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55" name="Google Shape;655;p51"/>
          <p:cNvGrpSpPr/>
          <p:nvPr/>
        </p:nvGrpSpPr>
        <p:grpSpPr>
          <a:xfrm>
            <a:off x="790770" y="-112458"/>
            <a:ext cx="1427175" cy="786776"/>
            <a:chOff x="0" y="-38100"/>
            <a:chExt cx="373234" cy="205757"/>
          </a:xfrm>
        </p:grpSpPr>
        <p:sp>
          <p:nvSpPr>
            <p:cNvPr id="656" name="Google Shape;656;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7" name="Google Shape;657;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58" name="Google Shape;658;p51"/>
          <p:cNvGrpSpPr/>
          <p:nvPr/>
        </p:nvGrpSpPr>
        <p:grpSpPr>
          <a:xfrm>
            <a:off x="0" y="-112458"/>
            <a:ext cx="315272" cy="786776"/>
            <a:chOff x="0" y="-38100"/>
            <a:chExt cx="82450" cy="205757"/>
          </a:xfrm>
        </p:grpSpPr>
        <p:sp>
          <p:nvSpPr>
            <p:cNvPr id="659" name="Google Shape;659;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0" name="Google Shape;660;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1" name="Google Shape;661;p51"/>
          <p:cNvGrpSpPr/>
          <p:nvPr/>
        </p:nvGrpSpPr>
        <p:grpSpPr>
          <a:xfrm>
            <a:off x="0" y="1116904"/>
            <a:ext cx="503883" cy="1931922"/>
            <a:chOff x="0" y="-38100"/>
            <a:chExt cx="131775" cy="505235"/>
          </a:xfrm>
        </p:grpSpPr>
        <p:sp>
          <p:nvSpPr>
            <p:cNvPr id="662" name="Google Shape;662;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3" name="Google Shape;663;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64" name="Google Shape;664;p51"/>
          <p:cNvPicPr preferRelativeResize="0"/>
          <p:nvPr/>
        </p:nvPicPr>
        <p:blipFill rotWithShape="1">
          <a:blip r:embed="rId4">
            <a:alphaModFix/>
          </a:blip>
          <a:srcRect b="0" l="0" r="0" t="0"/>
          <a:stretch/>
        </p:blipFill>
        <p:spPr>
          <a:xfrm>
            <a:off x="584199" y="2593001"/>
            <a:ext cx="6036649" cy="60366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52"/>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Information hygiene</a:t>
            </a:r>
            <a:endParaRPr/>
          </a:p>
        </p:txBody>
      </p:sp>
      <p:sp>
        <p:nvSpPr>
          <p:cNvPr id="670" name="Google Shape;670;p52"/>
          <p:cNvSpPr txBox="1"/>
          <p:nvPr>
            <p:ph idx="1" type="subTitle"/>
          </p:nvPr>
        </p:nvSpPr>
        <p:spPr>
          <a:xfrm>
            <a:off x="7143750" y="2218734"/>
            <a:ext cx="102980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Promote mindful content consumption.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Encourage deliberate, responsible sharing practices.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Equip teachers to model information hygiene for students.</a:t>
            </a:r>
            <a:endParaRPr/>
          </a:p>
        </p:txBody>
      </p:sp>
      <p:sp>
        <p:nvSpPr>
          <p:cNvPr id="671" name="Google Shape;671;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2" name="Google Shape;672;p52"/>
          <p:cNvGrpSpPr/>
          <p:nvPr/>
        </p:nvGrpSpPr>
        <p:grpSpPr>
          <a:xfrm>
            <a:off x="790770" y="-112458"/>
            <a:ext cx="1427175" cy="786776"/>
            <a:chOff x="0" y="-38100"/>
            <a:chExt cx="373234" cy="205757"/>
          </a:xfrm>
        </p:grpSpPr>
        <p:sp>
          <p:nvSpPr>
            <p:cNvPr id="673" name="Google Shape;673;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4" name="Google Shape;674;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5" name="Google Shape;675;p52"/>
          <p:cNvGrpSpPr/>
          <p:nvPr/>
        </p:nvGrpSpPr>
        <p:grpSpPr>
          <a:xfrm>
            <a:off x="0" y="-112458"/>
            <a:ext cx="315272" cy="786776"/>
            <a:chOff x="0" y="-38100"/>
            <a:chExt cx="82450" cy="205757"/>
          </a:xfrm>
        </p:grpSpPr>
        <p:sp>
          <p:nvSpPr>
            <p:cNvPr id="676" name="Google Shape;676;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7" name="Google Shape;677;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8" name="Google Shape;678;p52"/>
          <p:cNvGrpSpPr/>
          <p:nvPr/>
        </p:nvGrpSpPr>
        <p:grpSpPr>
          <a:xfrm>
            <a:off x="0" y="1116904"/>
            <a:ext cx="503883" cy="1931922"/>
            <a:chOff x="0" y="-38100"/>
            <a:chExt cx="131775" cy="505235"/>
          </a:xfrm>
        </p:grpSpPr>
        <p:sp>
          <p:nvSpPr>
            <p:cNvPr id="679" name="Google Shape;679;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81" name="Google Shape;681;p52"/>
          <p:cNvPicPr preferRelativeResize="0"/>
          <p:nvPr/>
        </p:nvPicPr>
        <p:blipFill rotWithShape="1">
          <a:blip r:embed="rId4">
            <a:alphaModFix/>
          </a:blip>
          <a:srcRect b="0" l="0" r="0" t="0"/>
          <a:stretch/>
        </p:blipFill>
        <p:spPr>
          <a:xfrm>
            <a:off x="572616" y="2330154"/>
            <a:ext cx="6502400" cy="65024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5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Echo chamber</a:t>
            </a:r>
            <a:endParaRPr/>
          </a:p>
        </p:txBody>
      </p:sp>
      <p:sp>
        <p:nvSpPr>
          <p:cNvPr id="687" name="Google Shape;687;p53"/>
          <p:cNvSpPr txBox="1"/>
          <p:nvPr>
            <p:ph idx="1" type="subTitle"/>
          </p:nvPr>
        </p:nvSpPr>
        <p:spPr>
          <a:xfrm>
            <a:off x="7248390" y="224143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Understand how digital echo chambers form, recognize their influence on beliefs, and explore ways to teach students critical content navigation across perspectives.</a:t>
            </a:r>
            <a:endParaRPr/>
          </a:p>
        </p:txBody>
      </p:sp>
      <p:sp>
        <p:nvSpPr>
          <p:cNvPr id="688" name="Google Shape;688;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89" name="Google Shape;689;p53"/>
          <p:cNvGrpSpPr/>
          <p:nvPr/>
        </p:nvGrpSpPr>
        <p:grpSpPr>
          <a:xfrm>
            <a:off x="790770" y="-112458"/>
            <a:ext cx="1427175" cy="786776"/>
            <a:chOff x="0" y="-38100"/>
            <a:chExt cx="373234" cy="205757"/>
          </a:xfrm>
        </p:grpSpPr>
        <p:sp>
          <p:nvSpPr>
            <p:cNvPr id="690" name="Google Shape;690;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1" name="Google Shape;691;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2" name="Google Shape;692;p53"/>
          <p:cNvGrpSpPr/>
          <p:nvPr/>
        </p:nvGrpSpPr>
        <p:grpSpPr>
          <a:xfrm>
            <a:off x="0" y="-112458"/>
            <a:ext cx="315272" cy="786776"/>
            <a:chOff x="0" y="-38100"/>
            <a:chExt cx="82450" cy="205757"/>
          </a:xfrm>
        </p:grpSpPr>
        <p:sp>
          <p:nvSpPr>
            <p:cNvPr id="693" name="Google Shape;693;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4" name="Google Shape;694;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5" name="Google Shape;695;p53"/>
          <p:cNvGrpSpPr/>
          <p:nvPr/>
        </p:nvGrpSpPr>
        <p:grpSpPr>
          <a:xfrm>
            <a:off x="0" y="1116904"/>
            <a:ext cx="503883" cy="1931922"/>
            <a:chOff x="0" y="-38100"/>
            <a:chExt cx="131775" cy="505235"/>
          </a:xfrm>
        </p:grpSpPr>
        <p:sp>
          <p:nvSpPr>
            <p:cNvPr id="696" name="Google Shape;696;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7" name="Google Shape;697;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98" name="Google Shape;698;p53"/>
          <p:cNvPicPr preferRelativeResize="0"/>
          <p:nvPr/>
        </p:nvPicPr>
        <p:blipFill rotWithShape="1">
          <a:blip r:embed="rId4">
            <a:alphaModFix/>
          </a:blip>
          <a:srcRect b="0" l="0" r="0" t="0"/>
          <a:stretch/>
        </p:blipFill>
        <p:spPr>
          <a:xfrm>
            <a:off x="527050" y="2241433"/>
            <a:ext cx="6502400" cy="65024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5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Understanding &amp; managing your digital footprint</a:t>
            </a:r>
            <a:endParaRPr/>
          </a:p>
        </p:txBody>
      </p:sp>
      <p:sp>
        <p:nvSpPr>
          <p:cNvPr id="704" name="Google Shape;704;p54"/>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Explore how personal data is collected across platforms.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Identify the long-term implications of digital footprints.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Practice to manage digital identity responsibly.</a:t>
            </a:r>
            <a:endParaRPr/>
          </a:p>
        </p:txBody>
      </p:sp>
      <p:sp>
        <p:nvSpPr>
          <p:cNvPr id="705" name="Google Shape;705;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06" name="Google Shape;706;p54"/>
          <p:cNvGrpSpPr/>
          <p:nvPr/>
        </p:nvGrpSpPr>
        <p:grpSpPr>
          <a:xfrm>
            <a:off x="790770" y="-112458"/>
            <a:ext cx="1427175" cy="786776"/>
            <a:chOff x="0" y="-38100"/>
            <a:chExt cx="373234" cy="205757"/>
          </a:xfrm>
        </p:grpSpPr>
        <p:sp>
          <p:nvSpPr>
            <p:cNvPr id="707" name="Google Shape;707;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8" name="Google Shape;708;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9" name="Google Shape;709;p54"/>
          <p:cNvGrpSpPr/>
          <p:nvPr/>
        </p:nvGrpSpPr>
        <p:grpSpPr>
          <a:xfrm>
            <a:off x="0" y="-112458"/>
            <a:ext cx="315272" cy="786776"/>
            <a:chOff x="0" y="-38100"/>
            <a:chExt cx="82450" cy="205757"/>
          </a:xfrm>
        </p:grpSpPr>
        <p:sp>
          <p:nvSpPr>
            <p:cNvPr id="710" name="Google Shape;710;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1" name="Google Shape;711;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2" name="Google Shape;712;p54"/>
          <p:cNvGrpSpPr/>
          <p:nvPr/>
        </p:nvGrpSpPr>
        <p:grpSpPr>
          <a:xfrm>
            <a:off x="0" y="1116904"/>
            <a:ext cx="503883" cy="1931922"/>
            <a:chOff x="0" y="-38100"/>
            <a:chExt cx="131775" cy="505235"/>
          </a:xfrm>
        </p:grpSpPr>
        <p:sp>
          <p:nvSpPr>
            <p:cNvPr id="713" name="Google Shape;713;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4" name="Google Shape;714;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15" name="Google Shape;715;p54"/>
          <p:cNvPicPr preferRelativeResize="0"/>
          <p:nvPr/>
        </p:nvPicPr>
        <p:blipFill rotWithShape="1">
          <a:blip r:embed="rId4">
            <a:alphaModFix/>
          </a:blip>
          <a:srcRect b="0" l="0" r="0" t="0"/>
          <a:stretch/>
        </p:blipFill>
        <p:spPr>
          <a:xfrm>
            <a:off x="648763" y="2218734"/>
            <a:ext cx="5182542" cy="7773813"/>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5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Collaboration between school and community</a:t>
            </a:r>
            <a:endParaRPr/>
          </a:p>
        </p:txBody>
      </p:sp>
      <p:sp>
        <p:nvSpPr>
          <p:cNvPr id="721" name="Google Shape;721;p55"/>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 simulate how disinformation spreads and discover how coordinated action between schools, parents, local media, and community partners can slow or stop its spread.</a:t>
            </a:r>
            <a:endParaRPr/>
          </a:p>
        </p:txBody>
      </p:sp>
      <p:sp>
        <p:nvSpPr>
          <p:cNvPr id="722" name="Google Shape;722;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23" name="Google Shape;723;p55"/>
          <p:cNvGrpSpPr/>
          <p:nvPr/>
        </p:nvGrpSpPr>
        <p:grpSpPr>
          <a:xfrm>
            <a:off x="790770" y="-112458"/>
            <a:ext cx="1427175" cy="786776"/>
            <a:chOff x="0" y="-38100"/>
            <a:chExt cx="373234" cy="205757"/>
          </a:xfrm>
        </p:grpSpPr>
        <p:sp>
          <p:nvSpPr>
            <p:cNvPr id="724" name="Google Shape;724;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5" name="Google Shape;725;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26" name="Google Shape;726;p55"/>
          <p:cNvGrpSpPr/>
          <p:nvPr/>
        </p:nvGrpSpPr>
        <p:grpSpPr>
          <a:xfrm>
            <a:off x="0" y="-112458"/>
            <a:ext cx="315272" cy="786776"/>
            <a:chOff x="0" y="-38100"/>
            <a:chExt cx="82450" cy="205757"/>
          </a:xfrm>
        </p:grpSpPr>
        <p:sp>
          <p:nvSpPr>
            <p:cNvPr id="727" name="Google Shape;727;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8" name="Google Shape;728;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29" name="Google Shape;729;p55"/>
          <p:cNvGrpSpPr/>
          <p:nvPr/>
        </p:nvGrpSpPr>
        <p:grpSpPr>
          <a:xfrm>
            <a:off x="0" y="1116904"/>
            <a:ext cx="503883" cy="1931922"/>
            <a:chOff x="0" y="-38100"/>
            <a:chExt cx="131775" cy="505235"/>
          </a:xfrm>
        </p:grpSpPr>
        <p:sp>
          <p:nvSpPr>
            <p:cNvPr id="730" name="Google Shape;730;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1" name="Google Shape;731;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32" name="Google Shape;732;p55"/>
          <p:cNvPicPr preferRelativeResize="0"/>
          <p:nvPr/>
        </p:nvPicPr>
        <p:blipFill rotWithShape="1">
          <a:blip r:embed="rId4">
            <a:alphaModFix/>
          </a:blip>
          <a:srcRect b="0" l="0" r="0" t="0"/>
          <a:stretch/>
        </p:blipFill>
        <p:spPr>
          <a:xfrm>
            <a:off x="611705" y="2082863"/>
            <a:ext cx="5274745" cy="791211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5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738" name="Google Shape;738;p56"/>
          <p:cNvSpPr txBox="1"/>
          <p:nvPr>
            <p:ph idx="1" type="subTitle"/>
          </p:nvPr>
        </p:nvSpPr>
        <p:spPr>
          <a:xfrm>
            <a:off x="3410755" y="4087300"/>
            <a:ext cx="7715669" cy="567575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2800">
                <a:solidFill>
                  <a:schemeClr val="dk1"/>
                </a:solidFill>
              </a:rPr>
              <a:t>Understand the concept behind disinformation</a:t>
            </a:r>
            <a:endParaRPr/>
          </a:p>
          <a:p>
            <a:pPr indent="0" lvl="0" marL="25400" rtl="0" algn="l">
              <a:lnSpc>
                <a:spcPct val="100000"/>
              </a:lnSpc>
              <a:spcBef>
                <a:spcPts val="640"/>
              </a:spcBef>
              <a:spcAft>
                <a:spcPts val="0"/>
              </a:spcAft>
              <a:buSzPts val="3200"/>
              <a:buNone/>
            </a:pPr>
            <a:r>
              <a:rPr lang="en-US" sz="2800">
                <a:solidFill>
                  <a:schemeClr val="dk1"/>
                </a:solidFill>
              </a:rPr>
              <a:t>Understand how AI works and how to identify</a:t>
            </a:r>
            <a:endParaRPr/>
          </a:p>
          <a:p>
            <a:pPr indent="0" lvl="0" marL="25400" rtl="0" algn="l">
              <a:lnSpc>
                <a:spcPct val="100000"/>
              </a:lnSpc>
              <a:spcBef>
                <a:spcPts val="640"/>
              </a:spcBef>
              <a:spcAft>
                <a:spcPts val="0"/>
              </a:spcAft>
              <a:buSzPts val="3200"/>
              <a:buNone/>
            </a:pPr>
            <a:r>
              <a:rPr lang="en-US" sz="2800">
                <a:solidFill>
                  <a:schemeClr val="dk1"/>
                </a:solidFill>
              </a:rPr>
              <a:t>Understand how cybersecurity awareness helps</a:t>
            </a:r>
            <a:endParaRPr/>
          </a:p>
          <a:p>
            <a:pPr indent="0" lvl="0" marL="25400" rtl="0" algn="l">
              <a:lnSpc>
                <a:spcPct val="100000"/>
              </a:lnSpc>
              <a:spcBef>
                <a:spcPts val="640"/>
              </a:spcBef>
              <a:spcAft>
                <a:spcPts val="0"/>
              </a:spcAft>
              <a:buSzPts val="3200"/>
              <a:buNone/>
            </a:pPr>
            <a:r>
              <a:rPr lang="en-US" sz="2800">
                <a:solidFill>
                  <a:schemeClr val="dk1"/>
                </a:solidFill>
              </a:rPr>
              <a:t>Understand how to cultivate responsible digital citizenship</a:t>
            </a:r>
            <a:endParaRPr/>
          </a:p>
          <a:p>
            <a:pPr indent="0" lvl="0" marL="25400" rtl="0" algn="l">
              <a:lnSpc>
                <a:spcPct val="100000"/>
              </a:lnSpc>
              <a:spcBef>
                <a:spcPts val="640"/>
              </a:spcBef>
              <a:spcAft>
                <a:spcPts val="0"/>
              </a:spcAft>
              <a:buSzPts val="3200"/>
              <a:buNone/>
            </a:pPr>
            <a:r>
              <a:rPr lang="en-US" sz="2800">
                <a:solidFill>
                  <a:schemeClr val="dk1"/>
                </a:solidFill>
              </a:rPr>
              <a:t>Understanding why collaboration between school and community is important</a:t>
            </a:r>
            <a:endParaRPr/>
          </a:p>
          <a:p>
            <a:pPr indent="0" lvl="0" marL="25400" rtl="0" algn="l">
              <a:lnSpc>
                <a:spcPct val="100000"/>
              </a:lnSpc>
              <a:spcBef>
                <a:spcPts val="640"/>
              </a:spcBef>
              <a:spcAft>
                <a:spcPts val="0"/>
              </a:spcAft>
              <a:buSzPts val="3200"/>
              <a:buNone/>
            </a:pPr>
            <a:r>
              <a:t/>
            </a:r>
            <a:endParaRPr sz="2800">
              <a:solidFill>
                <a:schemeClr val="dk1"/>
              </a:solidFill>
            </a:endParaRPr>
          </a:p>
          <a:p>
            <a:pPr indent="0" lvl="0" marL="25400" rtl="0" algn="l">
              <a:lnSpc>
                <a:spcPct val="100000"/>
              </a:lnSpc>
              <a:spcBef>
                <a:spcPts val="640"/>
              </a:spcBef>
              <a:spcAft>
                <a:spcPts val="0"/>
              </a:spcAft>
              <a:buSzPts val="3200"/>
              <a:buNone/>
            </a:pPr>
            <a:r>
              <a:rPr b="1" i="1" lang="en-US" sz="2800">
                <a:solidFill>
                  <a:schemeClr val="dk1"/>
                </a:solidFill>
              </a:rPr>
              <a:t>+ Understanding Key Expressions</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p:txBody>
      </p:sp>
      <p:sp>
        <p:nvSpPr>
          <p:cNvPr id="739" name="Google Shape;739;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0" name="Google Shape;740;p56"/>
          <p:cNvGrpSpPr/>
          <p:nvPr/>
        </p:nvGrpSpPr>
        <p:grpSpPr>
          <a:xfrm>
            <a:off x="790770" y="-112458"/>
            <a:ext cx="1427175" cy="786776"/>
            <a:chOff x="0" y="-38100"/>
            <a:chExt cx="373234" cy="205757"/>
          </a:xfrm>
        </p:grpSpPr>
        <p:sp>
          <p:nvSpPr>
            <p:cNvPr id="741" name="Google Shape;741;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2" name="Google Shape;742;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3" name="Google Shape;743;p56"/>
          <p:cNvGrpSpPr/>
          <p:nvPr/>
        </p:nvGrpSpPr>
        <p:grpSpPr>
          <a:xfrm>
            <a:off x="0" y="-112458"/>
            <a:ext cx="315272" cy="786776"/>
            <a:chOff x="0" y="-38100"/>
            <a:chExt cx="82450" cy="205757"/>
          </a:xfrm>
        </p:grpSpPr>
        <p:sp>
          <p:nvSpPr>
            <p:cNvPr id="744" name="Google Shape;744;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5" name="Google Shape;745;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6" name="Google Shape;746;p56"/>
          <p:cNvGrpSpPr/>
          <p:nvPr/>
        </p:nvGrpSpPr>
        <p:grpSpPr>
          <a:xfrm>
            <a:off x="0" y="1116904"/>
            <a:ext cx="503883" cy="1931922"/>
            <a:chOff x="0" y="-38100"/>
            <a:chExt cx="131775" cy="505235"/>
          </a:xfrm>
        </p:grpSpPr>
        <p:sp>
          <p:nvSpPr>
            <p:cNvPr id="747" name="Google Shape;747;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8" name="Google Shape;748;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49" name="Google Shape;749;p56"/>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5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a:t>
            </a:r>
            <a:r>
              <a:rPr lang="en-US">
                <a:latin typeface="Bricolage Grotesque"/>
                <a:ea typeface="Bricolage Grotesque"/>
                <a:cs typeface="Bricolage Grotesque"/>
                <a:sym typeface="Bricolage Grotesque"/>
              </a:rPr>
              <a:t>r</a:t>
            </a:r>
            <a:r>
              <a:rPr lang="en-US">
                <a:solidFill>
                  <a:schemeClr val="dk1"/>
                </a:solidFill>
                <a:latin typeface="Bricolage Grotesque"/>
                <a:ea typeface="Bricolage Grotesque"/>
                <a:cs typeface="Bricolage Grotesque"/>
                <a:sym typeface="Bricolage Grotesque"/>
              </a:rPr>
              <a:t>esource </a:t>
            </a:r>
            <a:r>
              <a:rPr lang="en-US">
                <a:latin typeface="Bricolage Grotesque"/>
                <a:ea typeface="Bricolage Grotesque"/>
                <a:cs typeface="Bricolage Grotesque"/>
                <a:sym typeface="Bricolage Grotesque"/>
              </a:rPr>
              <a:t>k</a:t>
            </a:r>
            <a:r>
              <a:rPr lang="en-US">
                <a:solidFill>
                  <a:schemeClr val="dk1"/>
                </a:solidFill>
                <a:latin typeface="Bricolage Grotesque"/>
                <a:ea typeface="Bricolage Grotesque"/>
                <a:cs typeface="Bricolage Grotesque"/>
                <a:sym typeface="Bricolage Grotesque"/>
              </a:rPr>
              <a:t>it</a:t>
            </a:r>
            <a:endParaRPr/>
          </a:p>
        </p:txBody>
      </p:sp>
      <p:sp>
        <p:nvSpPr>
          <p:cNvPr id="755" name="Google Shape;755;p5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tools and resources: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756" name="Google Shape;756;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57" name="Google Shape;757;p57"/>
          <p:cNvGrpSpPr/>
          <p:nvPr/>
        </p:nvGrpSpPr>
        <p:grpSpPr>
          <a:xfrm>
            <a:off x="790770" y="-112458"/>
            <a:ext cx="1427175" cy="786776"/>
            <a:chOff x="0" y="-38100"/>
            <a:chExt cx="373234" cy="205757"/>
          </a:xfrm>
        </p:grpSpPr>
        <p:sp>
          <p:nvSpPr>
            <p:cNvPr id="758" name="Google Shape;758;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9" name="Google Shape;759;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0" name="Google Shape;760;p57"/>
          <p:cNvGrpSpPr/>
          <p:nvPr/>
        </p:nvGrpSpPr>
        <p:grpSpPr>
          <a:xfrm>
            <a:off x="0" y="-112458"/>
            <a:ext cx="315272" cy="786776"/>
            <a:chOff x="0" y="-38100"/>
            <a:chExt cx="82450" cy="205757"/>
          </a:xfrm>
        </p:grpSpPr>
        <p:sp>
          <p:nvSpPr>
            <p:cNvPr id="761" name="Google Shape;761;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2" name="Google Shape;762;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3" name="Google Shape;763;p57"/>
          <p:cNvGrpSpPr/>
          <p:nvPr/>
        </p:nvGrpSpPr>
        <p:grpSpPr>
          <a:xfrm>
            <a:off x="0" y="1116904"/>
            <a:ext cx="503883" cy="1931922"/>
            <a:chOff x="0" y="-38100"/>
            <a:chExt cx="131775" cy="505235"/>
          </a:xfrm>
        </p:grpSpPr>
        <p:sp>
          <p:nvSpPr>
            <p:cNvPr id="764" name="Google Shape;764;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5" name="Google Shape;765;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6" name="Google Shape;766;p57"/>
          <p:cNvGrpSpPr/>
          <p:nvPr/>
        </p:nvGrpSpPr>
        <p:grpSpPr>
          <a:xfrm>
            <a:off x="4391891" y="3549072"/>
            <a:ext cx="10861963" cy="5969000"/>
            <a:chOff x="0" y="0"/>
            <a:chExt cx="10861963" cy="5969000"/>
          </a:xfrm>
        </p:grpSpPr>
        <p:sp>
          <p:nvSpPr>
            <p:cNvPr id="767" name="Google Shape;767;p57"/>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8" name="Google Shape;768;p57"/>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Fact-checking websites:</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7">
                    <a:extLst>
                      <a:ext uri="{A12FA001-AC4F-418D-AE19-62706E023703}">
                        <ahyp:hlinkClr val="tx"/>
                      </a:ext>
                    </a:extLst>
                  </a:hlinkClick>
                </a:rPr>
                <a:t>Originality.AI</a:t>
              </a:r>
              <a:endParaRPr b="0" i="0" sz="2800" u="none" cap="none" strike="noStrike">
                <a:solidFill>
                  <a:schemeClr val="lt1"/>
                </a:solidFill>
                <a:latin typeface="Arial"/>
                <a:ea typeface="Arial"/>
                <a:cs typeface="Arial"/>
                <a:sym typeface="Arial"/>
              </a:endParaRPr>
            </a:p>
          </p:txBody>
        </p:sp>
        <p:sp>
          <p:nvSpPr>
            <p:cNvPr id="769" name="Google Shape;769;p57"/>
            <p:cNvSpPr/>
            <p:nvPr/>
          </p:nvSpPr>
          <p:spPr>
            <a:xfrm>
              <a:off x="186531" y="186531"/>
              <a:ext cx="2172392" cy="1492250"/>
            </a:xfrm>
            <a:prstGeom prst="roundRect">
              <a:avLst>
                <a:gd fmla="val 10000" name="adj"/>
              </a:avLst>
            </a:prstGeom>
            <a:blipFill rotWithShape="1">
              <a:blip r:embed="rId8">
                <a:alphaModFix/>
              </a:blip>
              <a:stretch>
                <a:fillRect b="0" l="-15996"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0" name="Google Shape;770;p57"/>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1" name="Google Shape;771;p57"/>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Media literacy resources:</a:t>
              </a: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0">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HiveAI-DeepfakeDetection</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Sensity.AI</a:t>
              </a:r>
              <a:endParaRPr b="0" i="0" sz="1400" u="none" cap="none" strike="noStrike">
                <a:solidFill>
                  <a:srgbClr val="000000"/>
                </a:solidFill>
                <a:latin typeface="Arial"/>
                <a:ea typeface="Arial"/>
                <a:cs typeface="Arial"/>
                <a:sym typeface="Arial"/>
              </a:endParaRPr>
            </a:p>
          </p:txBody>
        </p:sp>
        <p:sp>
          <p:nvSpPr>
            <p:cNvPr id="772" name="Google Shape;772;p57"/>
            <p:cNvSpPr/>
            <p:nvPr/>
          </p:nvSpPr>
          <p:spPr>
            <a:xfrm>
              <a:off x="186531" y="2238375"/>
              <a:ext cx="2172392" cy="1492250"/>
            </a:xfrm>
            <a:prstGeom prst="roundRect">
              <a:avLst>
                <a:gd fmla="val 10000" name="adj"/>
              </a:avLst>
            </a:prstGeom>
            <a:blipFill rotWithShape="1">
              <a:blip r:embed="rId13">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3" name="Google Shape;773;p57"/>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4" name="Google Shape;774;p57"/>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AI verification tools:</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4">
                    <a:extLst>
                      <a:ext uri="{A12FA001-AC4F-418D-AE19-62706E023703}">
                        <ahyp:hlinkClr val="tx"/>
                      </a:ext>
                    </a:extLst>
                  </a:hlinkClick>
                </a:rPr>
                <a:t>OpenAIDetector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5">
                    <a:extLst>
                      <a:ext uri="{A12FA001-AC4F-418D-AE19-62706E023703}">
                        <ahyp:hlinkClr val="tx"/>
                      </a:ext>
                    </a:extLst>
                  </a:hlinkClick>
                </a:rPr>
                <a:t>Detecting.AI</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6">
                    <a:extLst>
                      <a:ext uri="{A12FA001-AC4F-418D-AE19-62706E023703}">
                        <ahyp:hlinkClr val="tx"/>
                      </a:ext>
                    </a:extLst>
                  </a:hlinkClick>
                </a:rPr>
                <a:t>GoogleReverseImageSearch</a:t>
              </a:r>
              <a:endParaRPr b="0" i="0" sz="1400" u="none" cap="none" strike="noStrike">
                <a:solidFill>
                  <a:srgbClr val="000000"/>
                </a:solidFill>
                <a:latin typeface="Arial"/>
                <a:ea typeface="Arial"/>
                <a:cs typeface="Arial"/>
                <a:sym typeface="Arial"/>
              </a:endParaRPr>
            </a:p>
          </p:txBody>
        </p:sp>
        <p:sp>
          <p:nvSpPr>
            <p:cNvPr id="775" name="Google Shape;775;p57"/>
            <p:cNvSpPr/>
            <p:nvPr/>
          </p:nvSpPr>
          <p:spPr>
            <a:xfrm>
              <a:off x="186531" y="4290219"/>
              <a:ext cx="2172392" cy="1492250"/>
            </a:xfrm>
            <a:prstGeom prst="roundRect">
              <a:avLst>
                <a:gd fmla="val 10000" name="adj"/>
              </a:avLst>
            </a:prstGeom>
            <a:blipFill rotWithShape="1">
              <a:blip r:embed="rId17">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 name="Google Shape;166;p2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8" name="Google Shape;168;p25"/>
          <p:cNvGrpSpPr/>
          <p:nvPr/>
        </p:nvGrpSpPr>
        <p:grpSpPr>
          <a:xfrm>
            <a:off x="6111849" y="2794410"/>
            <a:ext cx="7685891" cy="2168895"/>
            <a:chOff x="0" y="-47625"/>
            <a:chExt cx="1484188" cy="418826"/>
          </a:xfrm>
        </p:grpSpPr>
        <p:sp>
          <p:nvSpPr>
            <p:cNvPr id="169" name="Google Shape;169;p2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 name="Google Shape;170;p2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1" name="Google Shape;171;p25"/>
          <p:cNvGrpSpPr/>
          <p:nvPr/>
        </p:nvGrpSpPr>
        <p:grpSpPr>
          <a:xfrm>
            <a:off x="-696258" y="-1193133"/>
            <a:ext cx="7178388" cy="12095887"/>
            <a:chOff x="0" y="-57150"/>
            <a:chExt cx="1890604" cy="3185748"/>
          </a:xfrm>
        </p:grpSpPr>
        <p:sp>
          <p:nvSpPr>
            <p:cNvPr id="172" name="Google Shape;172;p2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2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4" name="Google Shape;174;p2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2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 name="Google Shape;176;p2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77" name="Google Shape;177;p25"/>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Entry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9" name="Shape 779"/>
        <p:cNvGrpSpPr/>
        <p:nvPr/>
      </p:nvGrpSpPr>
      <p:grpSpPr>
        <a:xfrm>
          <a:off x="0" y="0"/>
          <a:ext cx="0" cy="0"/>
          <a:chOff x="0" y="0"/>
          <a:chExt cx="0" cy="0"/>
        </a:xfrm>
      </p:grpSpPr>
      <p:sp>
        <p:nvSpPr>
          <p:cNvPr id="780" name="Google Shape;780;p5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1" name="Google Shape;781;p5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2" name="Google Shape;782;p5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3" name="Google Shape;783;p58"/>
          <p:cNvGrpSpPr/>
          <p:nvPr/>
        </p:nvGrpSpPr>
        <p:grpSpPr>
          <a:xfrm>
            <a:off x="6111849" y="2794410"/>
            <a:ext cx="7685891" cy="2168895"/>
            <a:chOff x="0" y="-47625"/>
            <a:chExt cx="1484188" cy="418826"/>
          </a:xfrm>
        </p:grpSpPr>
        <p:sp>
          <p:nvSpPr>
            <p:cNvPr id="784" name="Google Shape;784;p5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5" name="Google Shape;785;p5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6" name="Google Shape;786;p58"/>
          <p:cNvGrpSpPr/>
          <p:nvPr/>
        </p:nvGrpSpPr>
        <p:grpSpPr>
          <a:xfrm>
            <a:off x="-696258" y="-1193133"/>
            <a:ext cx="7178388" cy="12095887"/>
            <a:chOff x="0" y="-57150"/>
            <a:chExt cx="1890604" cy="3185748"/>
          </a:xfrm>
        </p:grpSpPr>
        <p:sp>
          <p:nvSpPr>
            <p:cNvPr id="787" name="Google Shape;787;p5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8" name="Google Shape;788;p5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89" name="Google Shape;789;p5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0" name="Google Shape;790;p5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1" name="Google Shape;791;p5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792" name="Google Shape;792;p58"/>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Exit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5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Exit assessment &amp; reflection</a:t>
            </a:r>
            <a:endParaRPr b="1"/>
          </a:p>
        </p:txBody>
      </p:sp>
      <p:sp>
        <p:nvSpPr>
          <p:cNvPr id="798" name="Google Shape;798;p59"/>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a:solidFill>
                  <a:schemeClr val="dk1"/>
                </a:solidFill>
              </a:rPr>
              <a:t>Post-test for teachers</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a:solidFill>
                  <a:schemeClr val="dk1"/>
                </a:solidFill>
              </a:rPr>
              <a:t>Self-assessment checklist</a:t>
            </a:r>
            <a:r>
              <a:rPr b="1" lang="en-US">
                <a:solidFill>
                  <a:schemeClr val="dk1"/>
                </a:solidFill>
              </a:rPr>
              <a:t> </a:t>
            </a:r>
            <a:endParaRPr/>
          </a:p>
        </p:txBody>
      </p:sp>
      <p:sp>
        <p:nvSpPr>
          <p:cNvPr id="799" name="Google Shape;799;p5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00" name="Google Shape;800;p59"/>
          <p:cNvGrpSpPr/>
          <p:nvPr/>
        </p:nvGrpSpPr>
        <p:grpSpPr>
          <a:xfrm>
            <a:off x="790770" y="-112458"/>
            <a:ext cx="1427175" cy="786776"/>
            <a:chOff x="0" y="-38100"/>
            <a:chExt cx="373234" cy="205757"/>
          </a:xfrm>
        </p:grpSpPr>
        <p:sp>
          <p:nvSpPr>
            <p:cNvPr id="801" name="Google Shape;801;p5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2" name="Google Shape;802;p5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3" name="Google Shape;803;p59"/>
          <p:cNvGrpSpPr/>
          <p:nvPr/>
        </p:nvGrpSpPr>
        <p:grpSpPr>
          <a:xfrm>
            <a:off x="0" y="-112458"/>
            <a:ext cx="315272" cy="786776"/>
            <a:chOff x="0" y="-38100"/>
            <a:chExt cx="82450" cy="205757"/>
          </a:xfrm>
        </p:grpSpPr>
        <p:sp>
          <p:nvSpPr>
            <p:cNvPr id="804" name="Google Shape;804;p5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5" name="Google Shape;805;p5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6" name="Google Shape;806;p59"/>
          <p:cNvGrpSpPr/>
          <p:nvPr/>
        </p:nvGrpSpPr>
        <p:grpSpPr>
          <a:xfrm>
            <a:off x="0" y="1116904"/>
            <a:ext cx="503883" cy="1931922"/>
            <a:chOff x="0" y="-38100"/>
            <a:chExt cx="131775" cy="505235"/>
          </a:xfrm>
        </p:grpSpPr>
        <p:sp>
          <p:nvSpPr>
            <p:cNvPr id="807" name="Google Shape;807;p5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8" name="Google Shape;808;p5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09" name="Google Shape;809;p59"/>
          <p:cNvSpPr txBox="1"/>
          <p:nvPr/>
        </p:nvSpPr>
        <p:spPr>
          <a:xfrm>
            <a:off x="12832300" y="5031225"/>
            <a:ext cx="36576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QR code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or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Handout</a:t>
            </a:r>
            <a:endParaRPr b="0" i="0" sz="1400" u="none" cap="none" strike="noStrike">
              <a:solidFill>
                <a:srgbClr val="000000"/>
              </a:solidFill>
              <a:latin typeface="Arial"/>
              <a:ea typeface="Arial"/>
              <a:cs typeface="Arial"/>
              <a:sym typeface="Arial"/>
            </a:endParaRPr>
          </a:p>
        </p:txBody>
      </p:sp>
      <p:pic>
        <p:nvPicPr>
          <p:cNvPr id="810" name="Google Shape;810;p59"/>
          <p:cNvPicPr preferRelativeResize="0"/>
          <p:nvPr/>
        </p:nvPicPr>
        <p:blipFill rotWithShape="1">
          <a:blip r:embed="rId4">
            <a:alphaModFix/>
          </a:blip>
          <a:srcRect b="0" l="0" r="0" t="0"/>
          <a:stretch/>
        </p:blipFill>
        <p:spPr>
          <a:xfrm>
            <a:off x="7185772" y="6462675"/>
            <a:ext cx="2833450" cy="3651049"/>
          </a:xfrm>
          <a:prstGeom prst="rect">
            <a:avLst/>
          </a:prstGeom>
          <a:noFill/>
          <a:ln>
            <a:noFill/>
          </a:ln>
        </p:spPr>
      </p:pic>
      <p:pic>
        <p:nvPicPr>
          <p:cNvPr id="811" name="Google Shape;811;p59"/>
          <p:cNvPicPr preferRelativeResize="0"/>
          <p:nvPr/>
        </p:nvPicPr>
        <p:blipFill rotWithShape="1">
          <a:blip r:embed="rId5">
            <a:alphaModFix/>
          </a:blip>
          <a:srcRect b="0" l="0" r="0" t="0"/>
          <a:stretch/>
        </p:blipFill>
        <p:spPr>
          <a:xfrm>
            <a:off x="6255399" y="3428999"/>
            <a:ext cx="4908357" cy="14700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7" name="Google Shape;817;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5"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8" name="Google Shape;818;p11"/>
          <p:cNvGrpSpPr/>
          <p:nvPr/>
        </p:nvGrpSpPr>
        <p:grpSpPr>
          <a:xfrm>
            <a:off x="0" y="-667518"/>
            <a:ext cx="18288000" cy="2175810"/>
            <a:chOff x="0" y="-57150"/>
            <a:chExt cx="4999969" cy="573053"/>
          </a:xfrm>
        </p:grpSpPr>
        <p:sp>
          <p:nvSpPr>
            <p:cNvPr id="819" name="Google Shape;819;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0" name="Google Shape;820;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21" name="Google Shape;821;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2" name="Google Shape;822;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3" name="Google Shape;823;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4" name="Google Shape;824;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825" name="Google Shape;825;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26" name="Google Shape;826;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827" name="Google Shape;827;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828" name="Google Shape;828;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829" name="Google Shape;829;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830" name="Google Shape;830;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Entry assessment &amp; reflection</a:t>
            </a:r>
            <a:endParaRPr b="1"/>
          </a:p>
        </p:txBody>
      </p:sp>
      <p:sp>
        <p:nvSpPr>
          <p:cNvPr id="183" name="Google Shape;183;p26"/>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a:solidFill>
                  <a:schemeClr val="dk1"/>
                </a:solidFill>
              </a:rPr>
              <a:t>Pre-test for teachers</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a:solidFill>
                  <a:schemeClr val="dk1"/>
                </a:solidFill>
              </a:rPr>
              <a:t>Self-assessment checklist</a:t>
            </a:r>
            <a:r>
              <a:rPr b="1" lang="en-US">
                <a:solidFill>
                  <a:schemeClr val="dk1"/>
                </a:solidFill>
              </a:rPr>
              <a:t> </a:t>
            </a:r>
            <a:endParaRPr/>
          </a:p>
        </p:txBody>
      </p:sp>
      <p:sp>
        <p:nvSpPr>
          <p:cNvPr id="184" name="Google Shape;184;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5" name="Google Shape;185;p26"/>
          <p:cNvGrpSpPr/>
          <p:nvPr/>
        </p:nvGrpSpPr>
        <p:grpSpPr>
          <a:xfrm>
            <a:off x="790770" y="-112458"/>
            <a:ext cx="1427175" cy="786776"/>
            <a:chOff x="0" y="-38100"/>
            <a:chExt cx="373234" cy="205757"/>
          </a:xfrm>
        </p:grpSpPr>
        <p:sp>
          <p:nvSpPr>
            <p:cNvPr id="186" name="Google Shape;186;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 name="Google Shape;187;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8" name="Google Shape;188;p26"/>
          <p:cNvGrpSpPr/>
          <p:nvPr/>
        </p:nvGrpSpPr>
        <p:grpSpPr>
          <a:xfrm>
            <a:off x="0" y="-112458"/>
            <a:ext cx="315272" cy="786776"/>
            <a:chOff x="0" y="-38100"/>
            <a:chExt cx="82450" cy="205757"/>
          </a:xfrm>
        </p:grpSpPr>
        <p:sp>
          <p:nvSpPr>
            <p:cNvPr id="189" name="Google Shape;189;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 name="Google Shape;190;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1" name="Google Shape;191;p26"/>
          <p:cNvGrpSpPr/>
          <p:nvPr/>
        </p:nvGrpSpPr>
        <p:grpSpPr>
          <a:xfrm>
            <a:off x="0" y="1116904"/>
            <a:ext cx="503883" cy="1931922"/>
            <a:chOff x="0" y="-38100"/>
            <a:chExt cx="131775" cy="505235"/>
          </a:xfrm>
        </p:grpSpPr>
        <p:sp>
          <p:nvSpPr>
            <p:cNvPr id="192" name="Google Shape;192;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 name="Google Shape;193;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26"/>
          <p:cNvSpPr txBox="1"/>
          <p:nvPr/>
        </p:nvSpPr>
        <p:spPr>
          <a:xfrm>
            <a:off x="12832300" y="5031225"/>
            <a:ext cx="36576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QR code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or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Handout</a:t>
            </a:r>
            <a:endParaRPr b="0" i="0" sz="1400" u="none" cap="none" strike="noStrike">
              <a:solidFill>
                <a:srgbClr val="000000"/>
              </a:solidFill>
              <a:latin typeface="Arial"/>
              <a:ea typeface="Arial"/>
              <a:cs typeface="Arial"/>
              <a:sym typeface="Arial"/>
            </a:endParaRPr>
          </a:p>
        </p:txBody>
      </p:sp>
      <p:pic>
        <p:nvPicPr>
          <p:cNvPr id="195" name="Google Shape;195;p26"/>
          <p:cNvPicPr preferRelativeResize="0"/>
          <p:nvPr/>
        </p:nvPicPr>
        <p:blipFill rotWithShape="1">
          <a:blip r:embed="rId4">
            <a:alphaModFix/>
          </a:blip>
          <a:srcRect b="0" l="0" r="0" t="0"/>
          <a:stretch/>
        </p:blipFill>
        <p:spPr>
          <a:xfrm>
            <a:off x="7185772" y="6462675"/>
            <a:ext cx="2833450" cy="3651049"/>
          </a:xfrm>
          <a:prstGeom prst="rect">
            <a:avLst/>
          </a:prstGeom>
          <a:noFill/>
          <a:ln>
            <a:noFill/>
          </a:ln>
        </p:spPr>
      </p:pic>
      <p:pic>
        <p:nvPicPr>
          <p:cNvPr id="196" name="Google Shape;196;p26"/>
          <p:cNvPicPr preferRelativeResize="0"/>
          <p:nvPr/>
        </p:nvPicPr>
        <p:blipFill rotWithShape="1">
          <a:blip r:embed="rId5">
            <a:alphaModFix/>
          </a:blip>
          <a:srcRect b="0" l="0" r="0" t="0"/>
          <a:stretch/>
        </p:blipFill>
        <p:spPr>
          <a:xfrm>
            <a:off x="6255399" y="3428999"/>
            <a:ext cx="4908357" cy="14700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7"/>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Quick Reflection (3 minutes):</a:t>
            </a:r>
            <a:endParaRPr b="1"/>
          </a:p>
        </p:txBody>
      </p:sp>
      <p:sp>
        <p:nvSpPr>
          <p:cNvPr id="202" name="Google Shape;202;p27"/>
          <p:cNvSpPr txBox="1"/>
          <p:nvPr>
            <p:ph idx="1" type="subTitle"/>
          </p:nvPr>
        </p:nvSpPr>
        <p:spPr>
          <a:xfrm>
            <a:off x="6143626" y="4408487"/>
            <a:ext cx="9486900" cy="1470026"/>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“Which one surprised you the most?”</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03" name="Google Shape;203;p2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4" name="Google Shape;204;p27"/>
          <p:cNvGrpSpPr/>
          <p:nvPr/>
        </p:nvGrpSpPr>
        <p:grpSpPr>
          <a:xfrm>
            <a:off x="790770" y="-112458"/>
            <a:ext cx="1427175" cy="786776"/>
            <a:chOff x="0" y="-38100"/>
            <a:chExt cx="373234" cy="205757"/>
          </a:xfrm>
        </p:grpSpPr>
        <p:sp>
          <p:nvSpPr>
            <p:cNvPr id="205" name="Google Shape;205;p2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 name="Google Shape;206;p2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7" name="Google Shape;207;p27"/>
          <p:cNvGrpSpPr/>
          <p:nvPr/>
        </p:nvGrpSpPr>
        <p:grpSpPr>
          <a:xfrm>
            <a:off x="0" y="-112458"/>
            <a:ext cx="315272" cy="786776"/>
            <a:chOff x="0" y="-38100"/>
            <a:chExt cx="82450" cy="205757"/>
          </a:xfrm>
        </p:grpSpPr>
        <p:sp>
          <p:nvSpPr>
            <p:cNvPr id="208" name="Google Shape;208;p2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 name="Google Shape;209;p2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0" name="Google Shape;210;p27"/>
          <p:cNvGrpSpPr/>
          <p:nvPr/>
        </p:nvGrpSpPr>
        <p:grpSpPr>
          <a:xfrm>
            <a:off x="0" y="1116904"/>
            <a:ext cx="503883" cy="1931922"/>
            <a:chOff x="0" y="-38100"/>
            <a:chExt cx="131775" cy="505235"/>
          </a:xfrm>
        </p:grpSpPr>
        <p:sp>
          <p:nvSpPr>
            <p:cNvPr id="211" name="Google Shape;211;p2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2" name="Google Shape;212;p2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8" name="Google Shape;218;p2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9" name="Google Shape;219;p2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0" name="Google Shape;220;p28"/>
          <p:cNvGrpSpPr/>
          <p:nvPr/>
        </p:nvGrpSpPr>
        <p:grpSpPr>
          <a:xfrm>
            <a:off x="6111849" y="2794410"/>
            <a:ext cx="7685891" cy="2168895"/>
            <a:chOff x="0" y="-47625"/>
            <a:chExt cx="1484188" cy="418826"/>
          </a:xfrm>
        </p:grpSpPr>
        <p:sp>
          <p:nvSpPr>
            <p:cNvPr id="221" name="Google Shape;221;p2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2" name="Google Shape;222;p2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3" name="Google Shape;223;p28"/>
          <p:cNvGrpSpPr/>
          <p:nvPr/>
        </p:nvGrpSpPr>
        <p:grpSpPr>
          <a:xfrm>
            <a:off x="-696258" y="-1193133"/>
            <a:ext cx="7178388" cy="12095887"/>
            <a:chOff x="0" y="-57150"/>
            <a:chExt cx="1890604" cy="3185748"/>
          </a:xfrm>
        </p:grpSpPr>
        <p:sp>
          <p:nvSpPr>
            <p:cNvPr id="224" name="Google Shape;224;p2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5" name="Google Shape;225;p2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6" name="Google Shape;226;p2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7" name="Google Shape;227;p2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8" name="Google Shape;228;p2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29" name="Google Shape;229;p28"/>
          <p:cNvSpPr txBox="1"/>
          <p:nvPr/>
        </p:nvSpPr>
        <p:spPr>
          <a:xfrm>
            <a:off x="7911996" y="5295900"/>
            <a:ext cx="8395740" cy="1827808"/>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Conceptualising Disinformation</a:t>
            </a:r>
            <a:endParaRPr/>
          </a:p>
          <a:p>
            <a:pPr indent="0" lvl="0" marL="0" marR="0" rtl="0" algn="just">
              <a:lnSpc>
                <a:spcPct val="135014"/>
              </a:lnSpc>
              <a:spcBef>
                <a:spcPts val="0"/>
              </a:spcBef>
              <a:spcAft>
                <a:spcPts val="0"/>
              </a:spcAft>
              <a:buNone/>
            </a:pPr>
            <a:r>
              <a:t/>
            </a:r>
            <a:endParaRPr b="0" i="0" sz="2399" u="none" cap="none" strike="noStrike">
              <a:solidFill>
                <a:srgbClr val="343434"/>
              </a:solidFill>
              <a:latin typeface="Arial"/>
              <a:ea typeface="Arial"/>
              <a:cs typeface="Arial"/>
              <a:sym typeface="Arial"/>
            </a:endParaRPr>
          </a:p>
          <a:p>
            <a:pPr indent="0" lvl="0" marL="0" marR="0" rtl="0" algn="just">
              <a:lnSpc>
                <a:spcPct val="135014"/>
              </a:lnSpc>
              <a:spcBef>
                <a:spcPts val="0"/>
              </a:spcBef>
              <a:spcAft>
                <a:spcPts val="0"/>
              </a:spcAft>
              <a:buNone/>
            </a:pPr>
            <a:r>
              <a:rPr b="1" i="0" lang="en-US" sz="2000" u="none" cap="none" strike="noStrike">
                <a:solidFill>
                  <a:srgbClr val="000000"/>
                </a:solidFill>
                <a:latin typeface="Arial"/>
                <a:ea typeface="Arial"/>
                <a:cs typeface="Arial"/>
                <a:sym typeface="Arial"/>
              </a:rPr>
              <a:t>Go through the presentation of definitions and discuss issues and example</a:t>
            </a:r>
            <a:r>
              <a:rPr b="1" i="0" lang="en-US"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30" name="Google Shape;230;p28"/>
          <p:cNvSpPr txBox="1"/>
          <p:nvPr/>
        </p:nvSpPr>
        <p:spPr>
          <a:xfrm>
            <a:off x="7029450" y="3395850"/>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Disinformation</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a:t>
            </a:r>
            <a:r>
              <a:rPr b="1" lang="en-US">
                <a:latin typeface="Bricolage Grotesque"/>
                <a:ea typeface="Bricolage Grotesque"/>
                <a:cs typeface="Bricolage Grotesque"/>
                <a:sym typeface="Bricolage Grotesque"/>
              </a:rPr>
              <a:t>a</a:t>
            </a:r>
            <a:r>
              <a:rPr b="1" lang="en-US">
                <a:solidFill>
                  <a:schemeClr val="dk1"/>
                </a:solidFill>
                <a:latin typeface="Bricolage Grotesque"/>
                <a:ea typeface="Bricolage Grotesque"/>
                <a:cs typeface="Bricolage Grotesque"/>
                <a:sym typeface="Bricolage Grotesque"/>
              </a:rPr>
              <a:t>spects of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36" name="Google Shape;236;p8"/>
          <p:cNvSpPr txBox="1"/>
          <p:nvPr>
            <p:ph idx="1" type="subTitle"/>
          </p:nvPr>
        </p:nvSpPr>
        <p:spPr>
          <a:xfrm>
            <a:off x="5941859" y="3048822"/>
            <a:ext cx="11905200" cy="47511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Intentional and </a:t>
            </a:r>
            <a:r>
              <a:rPr lang="en-US" sz="4000">
                <a:solidFill>
                  <a:schemeClr val="dk1"/>
                </a:solidFill>
              </a:rPr>
              <a:t>s</a:t>
            </a:r>
            <a:r>
              <a:rPr lang="en-US" sz="4000">
                <a:solidFill>
                  <a:schemeClr val="dk1"/>
                </a:solidFill>
                <a:latin typeface="Calibri"/>
                <a:ea typeface="Calibri"/>
                <a:cs typeface="Calibri"/>
                <a:sym typeface="Calibri"/>
              </a:rPr>
              <a:t>trategic </a:t>
            </a:r>
            <a:r>
              <a:rPr lang="en-US" sz="4000">
                <a:solidFill>
                  <a:schemeClr val="dk1"/>
                </a:solidFill>
              </a:rPr>
              <a:t>n</a:t>
            </a:r>
            <a:r>
              <a:rPr lang="en-US" sz="4000">
                <a:solidFill>
                  <a:schemeClr val="dk1"/>
                </a:solidFill>
                <a:latin typeface="Calibri"/>
                <a:ea typeface="Calibri"/>
                <a:cs typeface="Calibri"/>
                <a:sym typeface="Calibri"/>
              </a:rPr>
              <a:t>ature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Tactics and </a:t>
            </a:r>
            <a:r>
              <a:rPr lang="en-US" sz="4000">
                <a:solidFill>
                  <a:schemeClr val="dk1"/>
                </a:solidFill>
              </a:rPr>
              <a:t>m</a:t>
            </a:r>
            <a:r>
              <a:rPr lang="en-US" sz="4000">
                <a:solidFill>
                  <a:schemeClr val="dk1"/>
                </a:solidFill>
                <a:latin typeface="Calibri"/>
                <a:ea typeface="Calibri"/>
                <a:cs typeface="Calibri"/>
                <a:sym typeface="Calibri"/>
              </a:rPr>
              <a:t>odalities: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Astroturfing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Conspiracy </a:t>
            </a:r>
            <a:r>
              <a:rPr lang="en-US" sz="3600">
                <a:solidFill>
                  <a:schemeClr val="dk1"/>
                </a:solidFill>
              </a:rPr>
              <a:t>t</a:t>
            </a:r>
            <a:r>
              <a:rPr lang="en-US" sz="3600">
                <a:solidFill>
                  <a:schemeClr val="dk1"/>
                </a:solidFill>
                <a:latin typeface="Calibri"/>
                <a:ea typeface="Calibri"/>
                <a:cs typeface="Calibri"/>
                <a:sym typeface="Calibri"/>
              </a:rPr>
              <a:t>heories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Clickbait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Computational </a:t>
            </a:r>
            <a:r>
              <a:rPr lang="en-US" sz="3600">
                <a:solidFill>
                  <a:schemeClr val="dk1"/>
                </a:solidFill>
              </a:rPr>
              <a:t>p</a:t>
            </a:r>
            <a:r>
              <a:rPr lang="en-US" sz="3600">
                <a:solidFill>
                  <a:schemeClr val="dk1"/>
                </a:solidFill>
                <a:latin typeface="Calibri"/>
                <a:ea typeface="Calibri"/>
                <a:cs typeface="Calibri"/>
                <a:sym typeface="Calibri"/>
              </a:rPr>
              <a:t>ropaganda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Internet </a:t>
            </a:r>
            <a:r>
              <a:rPr lang="en-US" sz="3600">
                <a:solidFill>
                  <a:schemeClr val="dk1"/>
                </a:solidFill>
              </a:rPr>
              <a:t>m</a:t>
            </a:r>
            <a:r>
              <a:rPr lang="en-US" sz="3600">
                <a:solidFill>
                  <a:schemeClr val="dk1"/>
                </a:solidFill>
                <a:latin typeface="Calibri"/>
                <a:ea typeface="Calibri"/>
                <a:cs typeface="Calibri"/>
                <a:sym typeface="Calibri"/>
              </a:rPr>
              <a:t>anipulation</a:t>
            </a:r>
            <a:endParaRPr/>
          </a:p>
        </p:txBody>
      </p:sp>
      <p:sp>
        <p:nvSpPr>
          <p:cNvPr id="237" name="Google Shape;237;p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8" name="Google Shape;238;p8"/>
          <p:cNvGrpSpPr/>
          <p:nvPr/>
        </p:nvGrpSpPr>
        <p:grpSpPr>
          <a:xfrm>
            <a:off x="790770" y="-112458"/>
            <a:ext cx="1427175" cy="786776"/>
            <a:chOff x="0" y="-38100"/>
            <a:chExt cx="373234" cy="205757"/>
          </a:xfrm>
        </p:grpSpPr>
        <p:sp>
          <p:nvSpPr>
            <p:cNvPr id="239" name="Google Shape;239;p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0" name="Google Shape;240;p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1" name="Google Shape;241;p8"/>
          <p:cNvGrpSpPr/>
          <p:nvPr/>
        </p:nvGrpSpPr>
        <p:grpSpPr>
          <a:xfrm>
            <a:off x="0" y="-112458"/>
            <a:ext cx="315272" cy="786776"/>
            <a:chOff x="0" y="-38100"/>
            <a:chExt cx="82450" cy="205757"/>
          </a:xfrm>
        </p:grpSpPr>
        <p:sp>
          <p:nvSpPr>
            <p:cNvPr id="242" name="Google Shape;242;p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 name="Google Shape;243;p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4" name="Google Shape;244;p8"/>
          <p:cNvGrpSpPr/>
          <p:nvPr/>
        </p:nvGrpSpPr>
        <p:grpSpPr>
          <a:xfrm>
            <a:off x="0" y="1116904"/>
            <a:ext cx="503883" cy="1931922"/>
            <a:chOff x="0" y="-38100"/>
            <a:chExt cx="131775" cy="505235"/>
          </a:xfrm>
        </p:grpSpPr>
        <p:sp>
          <p:nvSpPr>
            <p:cNvPr id="245" name="Google Shape;245;p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 name="Google Shape;246;p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47" name="Google Shape;247;p8"/>
          <p:cNvPicPr preferRelativeResize="0"/>
          <p:nvPr/>
        </p:nvPicPr>
        <p:blipFill rotWithShape="1">
          <a:blip r:embed="rId4">
            <a:alphaModFix/>
          </a:blip>
          <a:srcRect b="0" l="0" r="0" t="0"/>
          <a:stretch/>
        </p:blipFill>
        <p:spPr>
          <a:xfrm>
            <a:off x="656274" y="2127674"/>
            <a:ext cx="5148214" cy="772233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 in times</a:t>
            </a:r>
            <a:endParaRPr b="1"/>
          </a:p>
        </p:txBody>
      </p:sp>
      <p:sp>
        <p:nvSpPr>
          <p:cNvPr id="253" name="Google Shape;253;p9"/>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Historical </a:t>
            </a:r>
            <a:r>
              <a:rPr lang="en-US" sz="4000">
                <a:solidFill>
                  <a:schemeClr val="dk1"/>
                </a:solidFill>
              </a:rPr>
              <a:t>c</a:t>
            </a:r>
            <a:r>
              <a:rPr lang="en-US" sz="4000">
                <a:solidFill>
                  <a:schemeClr val="dk1"/>
                </a:solidFill>
                <a:latin typeface="Calibri"/>
                <a:ea typeface="Calibri"/>
                <a:cs typeface="Calibri"/>
                <a:sym typeface="Calibri"/>
              </a:rPr>
              <a:t>ontext: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Ancient Rome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Printing </a:t>
            </a:r>
            <a:r>
              <a:rPr lang="en-US" sz="3600">
                <a:solidFill>
                  <a:schemeClr val="dk1"/>
                </a:solidFill>
              </a:rPr>
              <a:t>p</a:t>
            </a:r>
            <a:r>
              <a:rPr lang="en-US" sz="3600">
                <a:solidFill>
                  <a:schemeClr val="dk1"/>
                </a:solidFill>
                <a:latin typeface="Calibri"/>
                <a:ea typeface="Calibri"/>
                <a:cs typeface="Calibri"/>
                <a:sym typeface="Calibri"/>
              </a:rPr>
              <a:t>ress </a:t>
            </a:r>
            <a:r>
              <a:rPr lang="en-US" sz="3600">
                <a:solidFill>
                  <a:schemeClr val="dk1"/>
                </a:solidFill>
              </a:rPr>
              <a:t>e</a:t>
            </a:r>
            <a:r>
              <a:rPr lang="en-US" sz="3600">
                <a:solidFill>
                  <a:schemeClr val="dk1"/>
                </a:solidFill>
                <a:latin typeface="Calibri"/>
                <a:ea typeface="Calibri"/>
                <a:cs typeface="Calibri"/>
                <a:sym typeface="Calibri"/>
              </a:rPr>
              <a:t>ra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20th </a:t>
            </a:r>
            <a:r>
              <a:rPr lang="en-US" sz="3600">
                <a:solidFill>
                  <a:schemeClr val="dk1"/>
                </a:solidFill>
              </a:rPr>
              <a:t>c</a:t>
            </a:r>
            <a:r>
              <a:rPr lang="en-US" sz="3600">
                <a:solidFill>
                  <a:schemeClr val="dk1"/>
                </a:solidFill>
                <a:latin typeface="Calibri"/>
                <a:ea typeface="Calibri"/>
                <a:cs typeface="Calibri"/>
                <a:sym typeface="Calibri"/>
              </a:rPr>
              <a:t>entury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Modern </a:t>
            </a:r>
            <a:r>
              <a:rPr lang="en-US" sz="4000">
                <a:solidFill>
                  <a:schemeClr val="dk1"/>
                </a:solidFill>
              </a:rPr>
              <a:t>d</a:t>
            </a:r>
            <a:r>
              <a:rPr lang="en-US" sz="4000">
                <a:solidFill>
                  <a:schemeClr val="dk1"/>
                </a:solidFill>
                <a:latin typeface="Calibri"/>
                <a:ea typeface="Calibri"/>
                <a:cs typeface="Calibri"/>
                <a:sym typeface="Calibri"/>
              </a:rPr>
              <a:t>angers (</a:t>
            </a:r>
            <a:r>
              <a:rPr lang="en-US" sz="4000">
                <a:solidFill>
                  <a:schemeClr val="dk1"/>
                </a:solidFill>
              </a:rPr>
              <a:t>d</a:t>
            </a:r>
            <a:r>
              <a:rPr lang="en-US" sz="4000">
                <a:solidFill>
                  <a:schemeClr val="dk1"/>
                </a:solidFill>
                <a:latin typeface="Calibri"/>
                <a:ea typeface="Calibri"/>
                <a:cs typeface="Calibri"/>
                <a:sym typeface="Calibri"/>
              </a:rPr>
              <a:t>igital </a:t>
            </a:r>
            <a:r>
              <a:rPr lang="en-US" sz="4000">
                <a:solidFill>
                  <a:schemeClr val="dk1"/>
                </a:solidFill>
              </a:rPr>
              <a:t>a</a:t>
            </a:r>
            <a:r>
              <a:rPr lang="en-US" sz="4000">
                <a:solidFill>
                  <a:schemeClr val="dk1"/>
                </a:solidFill>
                <a:latin typeface="Calibri"/>
                <a:ea typeface="Calibri"/>
                <a:cs typeface="Calibri"/>
                <a:sym typeface="Calibri"/>
              </a:rPr>
              <a:t>ge):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Connectivity and </a:t>
            </a:r>
            <a:r>
              <a:rPr lang="en-US" sz="3600">
                <a:solidFill>
                  <a:schemeClr val="dk1"/>
                </a:solidFill>
              </a:rPr>
              <a:t>c</a:t>
            </a:r>
            <a:r>
              <a:rPr lang="en-US" sz="3600">
                <a:solidFill>
                  <a:schemeClr val="dk1"/>
                </a:solidFill>
                <a:latin typeface="Calibri"/>
                <a:ea typeface="Calibri"/>
                <a:cs typeface="Calibri"/>
                <a:sym typeface="Calibri"/>
              </a:rPr>
              <a:t>omputing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Lack of </a:t>
            </a:r>
            <a:r>
              <a:rPr lang="en-US" sz="3600">
                <a:solidFill>
                  <a:schemeClr val="dk1"/>
                </a:solidFill>
              </a:rPr>
              <a:t>f</a:t>
            </a:r>
            <a:r>
              <a:rPr lang="en-US" sz="3600">
                <a:solidFill>
                  <a:schemeClr val="dk1"/>
                </a:solidFill>
                <a:latin typeface="Calibri"/>
                <a:ea typeface="Calibri"/>
                <a:cs typeface="Calibri"/>
                <a:sym typeface="Calibri"/>
              </a:rPr>
              <a:t>ilters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Erosion of </a:t>
            </a:r>
            <a:r>
              <a:rPr lang="en-US" sz="3600">
                <a:solidFill>
                  <a:schemeClr val="dk1"/>
                </a:solidFill>
              </a:rPr>
              <a:t>t</a:t>
            </a:r>
            <a:r>
              <a:rPr lang="en-US" sz="3600">
                <a:solidFill>
                  <a:schemeClr val="dk1"/>
                </a:solidFill>
                <a:latin typeface="Calibri"/>
                <a:ea typeface="Calibri"/>
                <a:cs typeface="Calibri"/>
                <a:sym typeface="Calibri"/>
              </a:rPr>
              <a:t>rust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Challenges for </a:t>
            </a:r>
            <a:r>
              <a:rPr lang="en-US" sz="3600">
                <a:solidFill>
                  <a:schemeClr val="dk1"/>
                </a:solidFill>
              </a:rPr>
              <a:t>d</a:t>
            </a:r>
            <a:r>
              <a:rPr lang="en-US" sz="3600">
                <a:solidFill>
                  <a:schemeClr val="dk1"/>
                </a:solidFill>
                <a:latin typeface="Calibri"/>
                <a:ea typeface="Calibri"/>
                <a:cs typeface="Calibri"/>
                <a:sym typeface="Calibri"/>
              </a:rPr>
              <a:t>etection</a:t>
            </a:r>
            <a:endParaRPr/>
          </a:p>
        </p:txBody>
      </p:sp>
      <p:sp>
        <p:nvSpPr>
          <p:cNvPr id="254" name="Google Shape;254;p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5" name="Google Shape;255;p9"/>
          <p:cNvGrpSpPr/>
          <p:nvPr/>
        </p:nvGrpSpPr>
        <p:grpSpPr>
          <a:xfrm>
            <a:off x="790770" y="-112458"/>
            <a:ext cx="1427175" cy="786776"/>
            <a:chOff x="0" y="-38100"/>
            <a:chExt cx="373234" cy="205757"/>
          </a:xfrm>
        </p:grpSpPr>
        <p:sp>
          <p:nvSpPr>
            <p:cNvPr id="256" name="Google Shape;256;p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 name="Google Shape;257;p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8" name="Google Shape;258;p9"/>
          <p:cNvGrpSpPr/>
          <p:nvPr/>
        </p:nvGrpSpPr>
        <p:grpSpPr>
          <a:xfrm>
            <a:off x="0" y="-112458"/>
            <a:ext cx="315272" cy="786776"/>
            <a:chOff x="0" y="-38100"/>
            <a:chExt cx="82450" cy="205757"/>
          </a:xfrm>
        </p:grpSpPr>
        <p:sp>
          <p:nvSpPr>
            <p:cNvPr id="259" name="Google Shape;259;p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 name="Google Shape;260;p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1" name="Google Shape;261;p9"/>
          <p:cNvGrpSpPr/>
          <p:nvPr/>
        </p:nvGrpSpPr>
        <p:grpSpPr>
          <a:xfrm>
            <a:off x="0" y="1116904"/>
            <a:ext cx="503883" cy="1931922"/>
            <a:chOff x="0" y="-38100"/>
            <a:chExt cx="131775" cy="505235"/>
          </a:xfrm>
        </p:grpSpPr>
        <p:sp>
          <p:nvSpPr>
            <p:cNvPr id="262" name="Google Shape;262;p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 name="Google Shape;263;p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64" name="Google Shape;264;p9"/>
          <p:cNvPicPr preferRelativeResize="0"/>
          <p:nvPr/>
        </p:nvPicPr>
        <p:blipFill rotWithShape="1">
          <a:blip r:embed="rId4">
            <a:alphaModFix/>
          </a:blip>
          <a:srcRect b="0" l="0" r="0" t="0"/>
          <a:stretch/>
        </p:blipFill>
        <p:spPr>
          <a:xfrm>
            <a:off x="656274" y="2127674"/>
            <a:ext cx="5180874" cy="7771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